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6" r:id="rId1"/>
  </p:sldMasterIdLst>
  <p:notesMasterIdLst>
    <p:notesMasterId r:id="rId38"/>
  </p:notesMasterIdLst>
  <p:sldIdLst>
    <p:sldId id="257" r:id="rId2"/>
    <p:sldId id="259" r:id="rId3"/>
    <p:sldId id="282" r:id="rId4"/>
    <p:sldId id="283" r:id="rId5"/>
    <p:sldId id="258" r:id="rId6"/>
    <p:sldId id="260" r:id="rId7"/>
    <p:sldId id="261" r:id="rId8"/>
    <p:sldId id="262" r:id="rId9"/>
    <p:sldId id="263" r:id="rId10"/>
    <p:sldId id="264" r:id="rId11"/>
    <p:sldId id="284" r:id="rId12"/>
    <p:sldId id="265" r:id="rId13"/>
    <p:sldId id="285" r:id="rId14"/>
    <p:sldId id="286" r:id="rId15"/>
    <p:sldId id="287" r:id="rId16"/>
    <p:sldId id="269" r:id="rId17"/>
    <p:sldId id="270" r:id="rId18"/>
    <p:sldId id="289" r:id="rId19"/>
    <p:sldId id="271" r:id="rId20"/>
    <p:sldId id="290" r:id="rId21"/>
    <p:sldId id="291" r:id="rId22"/>
    <p:sldId id="292" r:id="rId23"/>
    <p:sldId id="293" r:id="rId24"/>
    <p:sldId id="272" r:id="rId25"/>
    <p:sldId id="288" r:id="rId26"/>
    <p:sldId id="273" r:id="rId27"/>
    <p:sldId id="274" r:id="rId28"/>
    <p:sldId id="275" r:id="rId29"/>
    <p:sldId id="294" r:id="rId30"/>
    <p:sldId id="295" r:id="rId31"/>
    <p:sldId id="276" r:id="rId32"/>
    <p:sldId id="277" r:id="rId33"/>
    <p:sldId id="278" r:id="rId34"/>
    <p:sldId id="279" r:id="rId35"/>
    <p:sldId id="280" r:id="rId36"/>
    <p:sldId id="281"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592"/>
  </p:normalViewPr>
  <p:slideViewPr>
    <p:cSldViewPr snapToGrid="0" snapToObjects="1">
      <p:cViewPr varScale="1">
        <p:scale>
          <a:sx n="91" d="100"/>
          <a:sy n="91" d="100"/>
        </p:scale>
        <p:origin x="1704"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D36500-22A6-7A4A-96FC-36054310814A}" type="datetimeFigureOut">
              <a:rPr lang="en-US" smtClean="0"/>
              <a:t>11/13/15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D7BD24-E39C-324F-A6F3-77CAD52F6B1A}" type="slidenum">
              <a:rPr lang="en-US" smtClean="0"/>
              <a:t>‹#›</a:t>
            </a:fld>
            <a:endParaRPr lang="en-US"/>
          </a:p>
        </p:txBody>
      </p:sp>
    </p:spTree>
    <p:extLst>
      <p:ext uri="{BB962C8B-B14F-4D97-AF65-F5344CB8AC3E}">
        <p14:creationId xmlns:p14="http://schemas.microsoft.com/office/powerpoint/2010/main" val="24956537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1F0F8C6-A421-494D-B4DB-AF00BCECB039}" type="slidenum">
              <a:rPr lang="en-CA" smtClean="0"/>
              <a:pPr/>
              <a:t>2</a:t>
            </a:fld>
            <a:endParaRPr lang="en-CA"/>
          </a:p>
        </p:txBody>
      </p:sp>
    </p:spTree>
    <p:extLst>
      <p:ext uri="{BB962C8B-B14F-4D97-AF65-F5344CB8AC3E}">
        <p14:creationId xmlns:p14="http://schemas.microsoft.com/office/powerpoint/2010/main" val="830928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1F0F8C6-A421-494D-B4DB-AF00BCECB039}" type="slidenum">
              <a:rPr lang="en-CA" smtClean="0"/>
              <a:pPr/>
              <a:t>17</a:t>
            </a:fld>
            <a:endParaRPr lang="en-CA"/>
          </a:p>
        </p:txBody>
      </p:sp>
    </p:spTree>
    <p:extLst>
      <p:ext uri="{BB962C8B-B14F-4D97-AF65-F5344CB8AC3E}">
        <p14:creationId xmlns:p14="http://schemas.microsoft.com/office/powerpoint/2010/main" val="1597067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1F0F8C6-A421-494D-B4DB-AF00BCECB039}" type="slidenum">
              <a:rPr lang="en-CA" smtClean="0"/>
              <a:pPr/>
              <a:t>19</a:t>
            </a:fld>
            <a:endParaRPr lang="en-CA"/>
          </a:p>
        </p:txBody>
      </p:sp>
    </p:spTree>
    <p:extLst>
      <p:ext uri="{BB962C8B-B14F-4D97-AF65-F5344CB8AC3E}">
        <p14:creationId xmlns:p14="http://schemas.microsoft.com/office/powerpoint/2010/main" val="515570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1F0F8C6-A421-494D-B4DB-AF00BCECB039}" type="slidenum">
              <a:rPr lang="en-CA" smtClean="0"/>
              <a:pPr/>
              <a:t>23</a:t>
            </a:fld>
            <a:endParaRPr lang="en-CA"/>
          </a:p>
        </p:txBody>
      </p:sp>
    </p:spTree>
    <p:extLst>
      <p:ext uri="{BB962C8B-B14F-4D97-AF65-F5344CB8AC3E}">
        <p14:creationId xmlns:p14="http://schemas.microsoft.com/office/powerpoint/2010/main" val="1283698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1F0F8C6-A421-494D-B4DB-AF00BCECB039}" type="slidenum">
              <a:rPr lang="en-CA" smtClean="0"/>
              <a:pPr/>
              <a:t>24</a:t>
            </a:fld>
            <a:endParaRPr lang="en-CA"/>
          </a:p>
        </p:txBody>
      </p:sp>
    </p:spTree>
    <p:extLst>
      <p:ext uri="{BB962C8B-B14F-4D97-AF65-F5344CB8AC3E}">
        <p14:creationId xmlns:p14="http://schemas.microsoft.com/office/powerpoint/2010/main" val="94037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1F0F8C6-A421-494D-B4DB-AF00BCECB039}" type="slidenum">
              <a:rPr lang="en-CA" smtClean="0"/>
              <a:pPr/>
              <a:t>26</a:t>
            </a:fld>
            <a:endParaRPr lang="en-CA"/>
          </a:p>
        </p:txBody>
      </p:sp>
    </p:spTree>
    <p:extLst>
      <p:ext uri="{BB962C8B-B14F-4D97-AF65-F5344CB8AC3E}">
        <p14:creationId xmlns:p14="http://schemas.microsoft.com/office/powerpoint/2010/main" val="2087311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1F0F8C6-A421-494D-B4DB-AF00BCECB039}" type="slidenum">
              <a:rPr lang="en-CA" smtClean="0"/>
              <a:pPr/>
              <a:t>27</a:t>
            </a:fld>
            <a:endParaRPr lang="en-CA"/>
          </a:p>
        </p:txBody>
      </p:sp>
    </p:spTree>
    <p:extLst>
      <p:ext uri="{BB962C8B-B14F-4D97-AF65-F5344CB8AC3E}">
        <p14:creationId xmlns:p14="http://schemas.microsoft.com/office/powerpoint/2010/main" val="149153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1F0F8C6-A421-494D-B4DB-AF00BCECB039}" type="slidenum">
              <a:rPr lang="en-CA" smtClean="0"/>
              <a:pPr/>
              <a:t>28</a:t>
            </a:fld>
            <a:endParaRPr lang="en-CA"/>
          </a:p>
        </p:txBody>
      </p:sp>
    </p:spTree>
    <p:extLst>
      <p:ext uri="{BB962C8B-B14F-4D97-AF65-F5344CB8AC3E}">
        <p14:creationId xmlns:p14="http://schemas.microsoft.com/office/powerpoint/2010/main" val="706449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1F0F8C6-A421-494D-B4DB-AF00BCECB039}" type="slidenum">
              <a:rPr lang="en-CA" smtClean="0"/>
              <a:pPr/>
              <a:t>31</a:t>
            </a:fld>
            <a:endParaRPr lang="en-CA"/>
          </a:p>
        </p:txBody>
      </p:sp>
    </p:spTree>
    <p:extLst>
      <p:ext uri="{BB962C8B-B14F-4D97-AF65-F5344CB8AC3E}">
        <p14:creationId xmlns:p14="http://schemas.microsoft.com/office/powerpoint/2010/main" val="2015515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1F0F8C6-A421-494D-B4DB-AF00BCECB039}" type="slidenum">
              <a:rPr lang="en-CA" smtClean="0"/>
              <a:pPr/>
              <a:t>32</a:t>
            </a:fld>
            <a:endParaRPr lang="en-CA"/>
          </a:p>
        </p:txBody>
      </p:sp>
    </p:spTree>
    <p:extLst>
      <p:ext uri="{BB962C8B-B14F-4D97-AF65-F5344CB8AC3E}">
        <p14:creationId xmlns:p14="http://schemas.microsoft.com/office/powerpoint/2010/main" val="366498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1F0F8C6-A421-494D-B4DB-AF00BCECB039}" type="slidenum">
              <a:rPr lang="en-CA" smtClean="0"/>
              <a:pPr/>
              <a:t>33</a:t>
            </a:fld>
            <a:endParaRPr lang="en-CA"/>
          </a:p>
        </p:txBody>
      </p:sp>
    </p:spTree>
    <p:extLst>
      <p:ext uri="{BB962C8B-B14F-4D97-AF65-F5344CB8AC3E}">
        <p14:creationId xmlns:p14="http://schemas.microsoft.com/office/powerpoint/2010/main" val="759072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1F0F8C6-A421-494D-B4DB-AF00BCECB039}" type="slidenum">
              <a:rPr lang="en-CA" smtClean="0"/>
              <a:pPr/>
              <a:t>5</a:t>
            </a:fld>
            <a:endParaRPr lang="en-CA"/>
          </a:p>
        </p:txBody>
      </p:sp>
    </p:spTree>
    <p:extLst>
      <p:ext uri="{BB962C8B-B14F-4D97-AF65-F5344CB8AC3E}">
        <p14:creationId xmlns:p14="http://schemas.microsoft.com/office/powerpoint/2010/main" val="763749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1F0F8C6-A421-494D-B4DB-AF00BCECB039}" type="slidenum">
              <a:rPr lang="en-CA" smtClean="0"/>
              <a:pPr/>
              <a:t>34</a:t>
            </a:fld>
            <a:endParaRPr lang="en-CA"/>
          </a:p>
        </p:txBody>
      </p:sp>
    </p:spTree>
    <p:extLst>
      <p:ext uri="{BB962C8B-B14F-4D97-AF65-F5344CB8AC3E}">
        <p14:creationId xmlns:p14="http://schemas.microsoft.com/office/powerpoint/2010/main" val="361322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1F0F8C6-A421-494D-B4DB-AF00BCECB039}" type="slidenum">
              <a:rPr lang="en-CA" smtClean="0"/>
              <a:pPr/>
              <a:t>35</a:t>
            </a:fld>
            <a:endParaRPr lang="en-CA"/>
          </a:p>
        </p:txBody>
      </p:sp>
    </p:spTree>
    <p:extLst>
      <p:ext uri="{BB962C8B-B14F-4D97-AF65-F5344CB8AC3E}">
        <p14:creationId xmlns:p14="http://schemas.microsoft.com/office/powerpoint/2010/main" val="1803020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1F0F8C6-A421-494D-B4DB-AF00BCECB039}" type="slidenum">
              <a:rPr lang="en-CA" smtClean="0"/>
              <a:pPr/>
              <a:t>36</a:t>
            </a:fld>
            <a:endParaRPr lang="en-CA"/>
          </a:p>
        </p:txBody>
      </p:sp>
    </p:spTree>
    <p:extLst>
      <p:ext uri="{BB962C8B-B14F-4D97-AF65-F5344CB8AC3E}">
        <p14:creationId xmlns:p14="http://schemas.microsoft.com/office/powerpoint/2010/main" val="230741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1F0F8C6-A421-494D-B4DB-AF00BCECB039}" type="slidenum">
              <a:rPr lang="en-CA" smtClean="0"/>
              <a:pPr/>
              <a:t>6</a:t>
            </a:fld>
            <a:endParaRPr lang="en-CA"/>
          </a:p>
        </p:txBody>
      </p:sp>
    </p:spTree>
    <p:extLst>
      <p:ext uri="{BB962C8B-B14F-4D97-AF65-F5344CB8AC3E}">
        <p14:creationId xmlns:p14="http://schemas.microsoft.com/office/powerpoint/2010/main" val="333580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1F0F8C6-A421-494D-B4DB-AF00BCECB039}" type="slidenum">
              <a:rPr lang="en-CA" smtClean="0"/>
              <a:pPr/>
              <a:t>7</a:t>
            </a:fld>
            <a:endParaRPr lang="en-CA"/>
          </a:p>
        </p:txBody>
      </p:sp>
    </p:spTree>
    <p:extLst>
      <p:ext uri="{BB962C8B-B14F-4D97-AF65-F5344CB8AC3E}">
        <p14:creationId xmlns:p14="http://schemas.microsoft.com/office/powerpoint/2010/main" val="1548539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1F0F8C6-A421-494D-B4DB-AF00BCECB039}" type="slidenum">
              <a:rPr lang="en-CA" smtClean="0"/>
              <a:pPr/>
              <a:t>8</a:t>
            </a:fld>
            <a:endParaRPr lang="en-CA"/>
          </a:p>
        </p:txBody>
      </p:sp>
    </p:spTree>
    <p:extLst>
      <p:ext uri="{BB962C8B-B14F-4D97-AF65-F5344CB8AC3E}">
        <p14:creationId xmlns:p14="http://schemas.microsoft.com/office/powerpoint/2010/main" val="952066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1F0F8C6-A421-494D-B4DB-AF00BCECB039}" type="slidenum">
              <a:rPr lang="en-CA" smtClean="0"/>
              <a:pPr/>
              <a:t>9</a:t>
            </a:fld>
            <a:endParaRPr lang="en-CA"/>
          </a:p>
        </p:txBody>
      </p:sp>
    </p:spTree>
    <p:extLst>
      <p:ext uri="{BB962C8B-B14F-4D97-AF65-F5344CB8AC3E}">
        <p14:creationId xmlns:p14="http://schemas.microsoft.com/office/powerpoint/2010/main" val="488742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1F0F8C6-A421-494D-B4DB-AF00BCECB039}" type="slidenum">
              <a:rPr lang="en-CA" smtClean="0"/>
              <a:pPr/>
              <a:t>10</a:t>
            </a:fld>
            <a:endParaRPr lang="en-CA"/>
          </a:p>
        </p:txBody>
      </p:sp>
    </p:spTree>
    <p:extLst>
      <p:ext uri="{BB962C8B-B14F-4D97-AF65-F5344CB8AC3E}">
        <p14:creationId xmlns:p14="http://schemas.microsoft.com/office/powerpoint/2010/main" val="177357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1F0F8C6-A421-494D-B4DB-AF00BCECB039}" type="slidenum">
              <a:rPr lang="en-CA" smtClean="0"/>
              <a:pPr/>
              <a:t>12</a:t>
            </a:fld>
            <a:endParaRPr lang="en-CA"/>
          </a:p>
        </p:txBody>
      </p:sp>
    </p:spTree>
    <p:extLst>
      <p:ext uri="{BB962C8B-B14F-4D97-AF65-F5344CB8AC3E}">
        <p14:creationId xmlns:p14="http://schemas.microsoft.com/office/powerpoint/2010/main" val="133242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1F0F8C6-A421-494D-B4DB-AF00BCECB039}" type="slidenum">
              <a:rPr lang="en-CA" smtClean="0"/>
              <a:pPr/>
              <a:t>16</a:t>
            </a:fld>
            <a:endParaRPr lang="en-CA"/>
          </a:p>
        </p:txBody>
      </p:sp>
    </p:spTree>
    <p:extLst>
      <p:ext uri="{BB962C8B-B14F-4D97-AF65-F5344CB8AC3E}">
        <p14:creationId xmlns:p14="http://schemas.microsoft.com/office/powerpoint/2010/main" val="1914392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CA"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smtClean="0"/>
              <a:t>Click to edit Master subtitle style</a:t>
            </a:r>
            <a:endParaRPr lang="en-US" dirty="0"/>
          </a:p>
        </p:txBody>
      </p:sp>
      <p:sp>
        <p:nvSpPr>
          <p:cNvPr id="4" name="Date Placeholder 3"/>
          <p:cNvSpPr>
            <a:spLocks noGrp="1"/>
          </p:cNvSpPr>
          <p:nvPr>
            <p:ph type="dt" sz="half" idx="10"/>
          </p:nvPr>
        </p:nvSpPr>
        <p:spPr/>
        <p:txBody>
          <a:bodyPr/>
          <a:lstStyle/>
          <a:p>
            <a:fld id="{26CB220F-A25B-4A4C-B3CE-712B406FFA3B}" type="datetimeFigureOut">
              <a:rPr lang="en-US" smtClean="0"/>
              <a:t>11/13/15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31575-CAA6-2B43-BB4E-034A4316DF58}" type="slidenum">
              <a:rPr lang="en-US" smtClean="0"/>
              <a:t>‹#›</a:t>
            </a:fld>
            <a:endParaRPr lang="en-US"/>
          </a:p>
        </p:txBody>
      </p:sp>
    </p:spTree>
    <p:extLst>
      <p:ext uri="{BB962C8B-B14F-4D97-AF65-F5344CB8AC3E}">
        <p14:creationId xmlns:p14="http://schemas.microsoft.com/office/powerpoint/2010/main" val="177175100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CA"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6CB220F-A25B-4A4C-B3CE-712B406FFA3B}" type="datetimeFigureOut">
              <a:rPr lang="en-US" smtClean="0"/>
              <a:t>11/13/15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31575-CAA6-2B43-BB4E-034A4316DF58}" type="slidenum">
              <a:rPr lang="en-US" smtClean="0"/>
              <a:t>‹#›</a:t>
            </a:fld>
            <a:endParaRPr lang="en-US"/>
          </a:p>
        </p:txBody>
      </p:sp>
    </p:spTree>
    <p:extLst>
      <p:ext uri="{BB962C8B-B14F-4D97-AF65-F5344CB8AC3E}">
        <p14:creationId xmlns:p14="http://schemas.microsoft.com/office/powerpoint/2010/main" val="1576050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CA"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6CB220F-A25B-4A4C-B3CE-712B406FFA3B}" type="datetimeFigureOut">
              <a:rPr lang="en-US" smtClean="0"/>
              <a:t>11/13/15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31575-CAA6-2B43-BB4E-034A4316DF58}" type="slidenum">
              <a:rPr lang="en-US" smtClean="0"/>
              <a:t>‹#›</a:t>
            </a:fld>
            <a:endParaRPr lang="en-US"/>
          </a:p>
        </p:txBody>
      </p:sp>
    </p:spTree>
    <p:extLst>
      <p:ext uri="{BB962C8B-B14F-4D97-AF65-F5344CB8AC3E}">
        <p14:creationId xmlns:p14="http://schemas.microsoft.com/office/powerpoint/2010/main" val="160958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CA"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smtClean="0"/>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6CB220F-A25B-4A4C-B3CE-712B406FFA3B}" type="datetimeFigureOut">
              <a:rPr lang="en-US" smtClean="0"/>
              <a:t>11/13/15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31575-CAA6-2B43-BB4E-034A4316DF58}" type="slidenum">
              <a:rPr lang="en-US" smtClean="0"/>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55795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CA"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6CB220F-A25B-4A4C-B3CE-712B406FFA3B}" type="datetimeFigureOut">
              <a:rPr lang="en-US" smtClean="0"/>
              <a:t>11/13/15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31575-CAA6-2B43-BB4E-034A4316DF58}" type="slidenum">
              <a:rPr lang="en-US" smtClean="0"/>
              <a:t>‹#›</a:t>
            </a:fld>
            <a:endParaRPr lang="en-US"/>
          </a:p>
        </p:txBody>
      </p:sp>
    </p:spTree>
    <p:extLst>
      <p:ext uri="{BB962C8B-B14F-4D97-AF65-F5344CB8AC3E}">
        <p14:creationId xmlns:p14="http://schemas.microsoft.com/office/powerpoint/2010/main" val="482866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CA"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3" name="Date Placeholder 2"/>
          <p:cNvSpPr>
            <a:spLocks noGrp="1"/>
          </p:cNvSpPr>
          <p:nvPr>
            <p:ph type="dt" sz="half" idx="10"/>
          </p:nvPr>
        </p:nvSpPr>
        <p:spPr/>
        <p:txBody>
          <a:bodyPr/>
          <a:lstStyle/>
          <a:p>
            <a:fld id="{26CB220F-A25B-4A4C-B3CE-712B406FFA3B}" type="datetimeFigureOut">
              <a:rPr lang="en-US" smtClean="0"/>
              <a:t>11/13/15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931575-CAA6-2B43-BB4E-034A4316DF58}" type="slidenum">
              <a:rPr lang="en-US" smtClean="0"/>
              <a:t>‹#›</a:t>
            </a:fld>
            <a:endParaRPr lang="en-US"/>
          </a:p>
        </p:txBody>
      </p:sp>
    </p:spTree>
    <p:extLst>
      <p:ext uri="{BB962C8B-B14F-4D97-AF65-F5344CB8AC3E}">
        <p14:creationId xmlns:p14="http://schemas.microsoft.com/office/powerpoint/2010/main" val="203487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CA"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CA" smtClean="0"/>
              <a:t>Drag picture to placeholder or click icon to add</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CA" smtClean="0"/>
              <a:t>Drag picture to placeholder or click icon to add</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CA" smtClean="0"/>
              <a:t>Drag picture to placeholder or click icon to add</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3" name="Date Placeholder 2"/>
          <p:cNvSpPr>
            <a:spLocks noGrp="1"/>
          </p:cNvSpPr>
          <p:nvPr>
            <p:ph type="dt" sz="half" idx="10"/>
          </p:nvPr>
        </p:nvSpPr>
        <p:spPr/>
        <p:txBody>
          <a:bodyPr/>
          <a:lstStyle/>
          <a:p>
            <a:fld id="{26CB220F-A25B-4A4C-B3CE-712B406FFA3B}" type="datetimeFigureOut">
              <a:rPr lang="en-US" smtClean="0"/>
              <a:t>11/13/15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931575-CAA6-2B43-BB4E-034A4316DF58}" type="slidenum">
              <a:rPr lang="en-US" smtClean="0"/>
              <a:t>‹#›</a:t>
            </a:fld>
            <a:endParaRPr lang="en-US"/>
          </a:p>
        </p:txBody>
      </p:sp>
    </p:spTree>
    <p:extLst>
      <p:ext uri="{BB962C8B-B14F-4D97-AF65-F5344CB8AC3E}">
        <p14:creationId xmlns:p14="http://schemas.microsoft.com/office/powerpoint/2010/main" val="1228362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CA"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26CB220F-A25B-4A4C-B3CE-712B406FFA3B}" type="datetimeFigureOut">
              <a:rPr lang="en-US" smtClean="0"/>
              <a:t>11/13/15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31575-CAA6-2B43-BB4E-034A4316DF58}" type="slidenum">
              <a:rPr lang="en-US" smtClean="0"/>
              <a:t>‹#›</a:t>
            </a:fld>
            <a:endParaRPr lang="en-US"/>
          </a:p>
        </p:txBody>
      </p:sp>
    </p:spTree>
    <p:extLst>
      <p:ext uri="{BB962C8B-B14F-4D97-AF65-F5344CB8AC3E}">
        <p14:creationId xmlns:p14="http://schemas.microsoft.com/office/powerpoint/2010/main" val="1329465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CA"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26CB220F-A25B-4A4C-B3CE-712B406FFA3B}" type="datetimeFigureOut">
              <a:rPr lang="en-US" smtClean="0"/>
              <a:t>11/13/15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31575-CAA6-2B43-BB4E-034A4316DF58}" type="slidenum">
              <a:rPr lang="en-US" smtClean="0"/>
              <a:t>‹#›</a:t>
            </a:fld>
            <a:endParaRPr lang="en-US"/>
          </a:p>
        </p:txBody>
      </p:sp>
    </p:spTree>
    <p:extLst>
      <p:ext uri="{BB962C8B-B14F-4D97-AF65-F5344CB8AC3E}">
        <p14:creationId xmlns:p14="http://schemas.microsoft.com/office/powerpoint/2010/main" val="191183721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CA"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26CB220F-A25B-4A4C-B3CE-712B406FFA3B}" type="datetimeFigureOut">
              <a:rPr lang="en-US" smtClean="0"/>
              <a:t>11/13/15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31575-CAA6-2B43-BB4E-034A4316DF58}" type="slidenum">
              <a:rPr lang="en-US" smtClean="0"/>
              <a:t>‹#›</a:t>
            </a:fld>
            <a:endParaRPr lang="en-US"/>
          </a:p>
        </p:txBody>
      </p:sp>
    </p:spTree>
    <p:extLst>
      <p:ext uri="{BB962C8B-B14F-4D97-AF65-F5344CB8AC3E}">
        <p14:creationId xmlns:p14="http://schemas.microsoft.com/office/powerpoint/2010/main" val="810891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CA"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26CB220F-A25B-4A4C-B3CE-712B406FFA3B}" type="datetimeFigureOut">
              <a:rPr lang="en-US" smtClean="0"/>
              <a:t>11/13/15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31575-CAA6-2B43-BB4E-034A4316DF58}" type="slidenum">
              <a:rPr lang="en-US" smtClean="0"/>
              <a:t>‹#›</a:t>
            </a:fld>
            <a:endParaRPr lang="en-US"/>
          </a:p>
        </p:txBody>
      </p:sp>
    </p:spTree>
    <p:extLst>
      <p:ext uri="{BB962C8B-B14F-4D97-AF65-F5344CB8AC3E}">
        <p14:creationId xmlns:p14="http://schemas.microsoft.com/office/powerpoint/2010/main" val="726132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CA"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Date Placeholder 4"/>
          <p:cNvSpPr>
            <a:spLocks noGrp="1"/>
          </p:cNvSpPr>
          <p:nvPr>
            <p:ph type="dt" sz="half" idx="10"/>
          </p:nvPr>
        </p:nvSpPr>
        <p:spPr/>
        <p:txBody>
          <a:bodyPr/>
          <a:lstStyle/>
          <a:p>
            <a:fld id="{26CB220F-A25B-4A4C-B3CE-712B406FFA3B}" type="datetimeFigureOut">
              <a:rPr lang="en-US" smtClean="0"/>
              <a:t>11/13/15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31575-CAA6-2B43-BB4E-034A4316DF58}" type="slidenum">
              <a:rPr lang="en-US" smtClean="0"/>
              <a:t>‹#›</a:t>
            </a:fld>
            <a:endParaRPr lang="en-US"/>
          </a:p>
        </p:txBody>
      </p:sp>
    </p:spTree>
    <p:extLst>
      <p:ext uri="{BB962C8B-B14F-4D97-AF65-F5344CB8AC3E}">
        <p14:creationId xmlns:p14="http://schemas.microsoft.com/office/powerpoint/2010/main" val="210968562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CA"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Date Placeholder 6"/>
          <p:cNvSpPr>
            <a:spLocks noGrp="1"/>
          </p:cNvSpPr>
          <p:nvPr>
            <p:ph type="dt" sz="half" idx="10"/>
          </p:nvPr>
        </p:nvSpPr>
        <p:spPr/>
        <p:txBody>
          <a:bodyPr/>
          <a:lstStyle/>
          <a:p>
            <a:fld id="{26CB220F-A25B-4A4C-B3CE-712B406FFA3B}" type="datetimeFigureOut">
              <a:rPr lang="en-US" smtClean="0"/>
              <a:t>11/13/15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931575-CAA6-2B43-BB4E-034A4316DF58}" type="slidenum">
              <a:rPr lang="en-US" smtClean="0"/>
              <a:t>‹#›</a:t>
            </a:fld>
            <a:endParaRPr lang="en-US"/>
          </a:p>
        </p:txBody>
      </p:sp>
    </p:spTree>
    <p:extLst>
      <p:ext uri="{BB962C8B-B14F-4D97-AF65-F5344CB8AC3E}">
        <p14:creationId xmlns:p14="http://schemas.microsoft.com/office/powerpoint/2010/main" val="38387098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CA" smtClean="0"/>
              <a:t>Click to edit Master title style</a:t>
            </a:r>
            <a:endParaRPr lang="en-US" dirty="0"/>
          </a:p>
        </p:txBody>
      </p:sp>
      <p:sp>
        <p:nvSpPr>
          <p:cNvPr id="3" name="Date Placeholder 2"/>
          <p:cNvSpPr>
            <a:spLocks noGrp="1"/>
          </p:cNvSpPr>
          <p:nvPr>
            <p:ph type="dt" sz="half" idx="10"/>
          </p:nvPr>
        </p:nvSpPr>
        <p:spPr/>
        <p:txBody>
          <a:bodyPr/>
          <a:lstStyle/>
          <a:p>
            <a:fld id="{26CB220F-A25B-4A4C-B3CE-712B406FFA3B}" type="datetimeFigureOut">
              <a:rPr lang="en-US" smtClean="0"/>
              <a:t>11/13/15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931575-CAA6-2B43-BB4E-034A4316DF58}" type="slidenum">
              <a:rPr lang="en-US" smtClean="0"/>
              <a:t>‹#›</a:t>
            </a:fld>
            <a:endParaRPr lang="en-US"/>
          </a:p>
        </p:txBody>
      </p:sp>
    </p:spTree>
    <p:extLst>
      <p:ext uri="{BB962C8B-B14F-4D97-AF65-F5344CB8AC3E}">
        <p14:creationId xmlns:p14="http://schemas.microsoft.com/office/powerpoint/2010/main" val="678786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26CB220F-A25B-4A4C-B3CE-712B406FFA3B}" type="datetimeFigureOut">
              <a:rPr lang="en-US" smtClean="0"/>
              <a:t>11/13/15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931575-CAA6-2B43-BB4E-034A4316DF58}" type="slidenum">
              <a:rPr lang="en-US" smtClean="0"/>
              <a:t>‹#›</a:t>
            </a:fld>
            <a:endParaRPr lang="en-US"/>
          </a:p>
        </p:txBody>
      </p:sp>
    </p:spTree>
    <p:extLst>
      <p:ext uri="{BB962C8B-B14F-4D97-AF65-F5344CB8AC3E}">
        <p14:creationId xmlns:p14="http://schemas.microsoft.com/office/powerpoint/2010/main" val="92508513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CA"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6CB220F-A25B-4A4C-B3CE-712B406FFA3B}" type="datetimeFigureOut">
              <a:rPr lang="en-US" smtClean="0"/>
              <a:t>11/13/15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31575-CAA6-2B43-BB4E-034A4316DF58}" type="slidenum">
              <a:rPr lang="en-US" smtClean="0"/>
              <a:t>‹#›</a:t>
            </a:fld>
            <a:endParaRPr lang="en-US"/>
          </a:p>
        </p:txBody>
      </p:sp>
    </p:spTree>
    <p:extLst>
      <p:ext uri="{BB962C8B-B14F-4D97-AF65-F5344CB8AC3E}">
        <p14:creationId xmlns:p14="http://schemas.microsoft.com/office/powerpoint/2010/main" val="12424285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CA"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6CB220F-A25B-4A4C-B3CE-712B406FFA3B}" type="datetimeFigureOut">
              <a:rPr lang="en-US" smtClean="0"/>
              <a:t>11/13/15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931575-CAA6-2B43-BB4E-034A4316DF58}" type="slidenum">
              <a:rPr lang="en-US" smtClean="0"/>
              <a:t>‹#›</a:t>
            </a:fld>
            <a:endParaRPr lang="en-US"/>
          </a:p>
        </p:txBody>
      </p:sp>
    </p:spTree>
    <p:extLst>
      <p:ext uri="{BB962C8B-B14F-4D97-AF65-F5344CB8AC3E}">
        <p14:creationId xmlns:p14="http://schemas.microsoft.com/office/powerpoint/2010/main" val="7956095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4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26CB220F-A25B-4A4C-B3CE-712B406FFA3B}" type="datetimeFigureOut">
              <a:rPr lang="en-US" smtClean="0"/>
              <a:t>11/13/15</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2C931575-CAA6-2B43-BB4E-034A4316DF58}" type="slidenum">
              <a:rPr lang="en-US" smtClean="0"/>
              <a:t>‹#›</a:t>
            </a:fld>
            <a:endParaRPr lang="en-US"/>
          </a:p>
        </p:txBody>
      </p:sp>
    </p:spTree>
    <p:extLst>
      <p:ext uri="{BB962C8B-B14F-4D97-AF65-F5344CB8AC3E}">
        <p14:creationId xmlns:p14="http://schemas.microsoft.com/office/powerpoint/2010/main" val="167871588"/>
      </p:ext>
    </p:extLst>
  </p:cSld>
  <p:clrMap bg1="dk1" tx1="lt1" bg2="dk2" tx2="lt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 id="2147483930" r:id="rId14"/>
    <p:sldLayoutId id="2147483931" r:id="rId15"/>
    <p:sldLayoutId id="2147483932" r:id="rId16"/>
    <p:sldLayoutId id="2147483933"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outerShdw blurRad="50800" dist="25400" dir="4980000" algn="tl" rotWithShape="0">
              <a:srgbClr val="000000">
                <a:alpha val="36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ck-wissen.de/ckwiki/index.php?title=Datei:Hypothalamus.jpg" TargetMode="External"/><Relationship Id="rId5" Type="http://schemas.openxmlformats.org/officeDocument/2006/relationships/image" Target="../media/image6.jpeg"/><Relationship Id="rId6"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3" Type="http://schemas.openxmlformats.org/officeDocument/2006/relationships/hyperlink" Target="http://ck-wissen.de/ckwiki/index.php?title=Datei:Hypothalamus.jpg" TargetMode="External"/><Relationship Id="rId4" Type="http://schemas.openxmlformats.org/officeDocument/2006/relationships/image" Target="../media/image6.jpe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8.xml.rels><?xml version="1.0" encoding="UTF-8" standalone="yes"?>
<Relationships xmlns="http://schemas.openxmlformats.org/package/2006/relationships"><Relationship Id="rId3" Type="http://schemas.openxmlformats.org/officeDocument/2006/relationships/hyperlink" Target="http://www.explorelearning.com/index.cfm?method=cResource.dspDetail&amp;ResourceID=519" TargetMode="External"/><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jpeg"/></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6.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7.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hyperlink" Target="http://www.teachwithfergy.com/homeostasis-big-bang-theory/" TargetMode="External"/><Relationship Id="rId5" Type="http://schemas.openxmlformats.org/officeDocument/2006/relationships/image" Target="../media/image11.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500034" y="53577"/>
            <a:ext cx="8229600" cy="1066800"/>
          </a:xfrm>
        </p:spPr>
        <p:txBody>
          <a:bodyPr>
            <a:noAutofit/>
          </a:bodyPr>
          <a:lstStyle/>
          <a:p>
            <a:pPr algn="ctr"/>
            <a:r>
              <a:rPr lang="en-CA" sz="6600" b="1" dirty="0" smtClean="0">
                <a:solidFill>
                  <a:schemeClr val="bg1"/>
                </a:solidFill>
              </a:rPr>
              <a:t>Homeostasis</a:t>
            </a:r>
            <a:endParaRPr lang="en-CA" sz="6600" b="1" dirty="0">
              <a:solidFill>
                <a:schemeClr val="bg1"/>
              </a:solidFill>
            </a:endParaRPr>
          </a:p>
        </p:txBody>
      </p:sp>
      <p:sp>
        <p:nvSpPr>
          <p:cNvPr id="6" name="Content Placeholder 2"/>
          <p:cNvSpPr>
            <a:spLocks noGrp="1"/>
          </p:cNvSpPr>
          <p:nvPr>
            <p:ph sz="quarter" idx="13"/>
          </p:nvPr>
        </p:nvSpPr>
        <p:spPr>
          <a:xfrm>
            <a:off x="285720" y="1263277"/>
            <a:ext cx="4572032" cy="4929222"/>
          </a:xfrm>
        </p:spPr>
        <p:txBody>
          <a:bodyPr>
            <a:noAutofit/>
          </a:bodyPr>
          <a:lstStyle/>
          <a:p>
            <a:r>
              <a:rPr lang="en-CA" sz="2600" dirty="0" smtClean="0">
                <a:solidFill>
                  <a:srgbClr val="FFFF00"/>
                </a:solidFill>
              </a:rPr>
              <a:t>Homeostasis</a:t>
            </a:r>
          </a:p>
          <a:p>
            <a:r>
              <a:rPr lang="en-CA" sz="2600" dirty="0">
                <a:solidFill>
                  <a:srgbClr val="FFFF00"/>
                </a:solidFill>
              </a:rPr>
              <a:t>H</a:t>
            </a:r>
            <a:r>
              <a:rPr lang="en-CA" sz="2600" dirty="0" smtClean="0">
                <a:solidFill>
                  <a:srgbClr val="FFFF00"/>
                </a:solidFill>
              </a:rPr>
              <a:t>omeostatic control systems have 3 parts:</a:t>
            </a:r>
          </a:p>
          <a:p>
            <a:pPr lvl="1"/>
            <a:r>
              <a:rPr lang="en-CA" dirty="0" smtClean="0">
                <a:solidFill>
                  <a:srgbClr val="FFFF00"/>
                </a:solidFill>
              </a:rPr>
              <a:t>Sensor</a:t>
            </a:r>
          </a:p>
          <a:p>
            <a:pPr lvl="1"/>
            <a:r>
              <a:rPr lang="en-CA" dirty="0" smtClean="0">
                <a:solidFill>
                  <a:srgbClr val="FFFF00"/>
                </a:solidFill>
              </a:rPr>
              <a:t>Integrator</a:t>
            </a:r>
          </a:p>
          <a:p>
            <a:pPr lvl="1"/>
            <a:r>
              <a:rPr lang="en-CA" dirty="0" smtClean="0">
                <a:solidFill>
                  <a:srgbClr val="FFFF00"/>
                </a:solidFill>
              </a:rPr>
              <a:t>Effector</a:t>
            </a:r>
          </a:p>
          <a:p>
            <a:r>
              <a:rPr lang="en-CA" sz="2600" dirty="0" smtClean="0">
                <a:solidFill>
                  <a:srgbClr val="FFFF00"/>
                </a:solidFill>
              </a:rPr>
              <a:t>Negative Feedback</a:t>
            </a:r>
          </a:p>
          <a:p>
            <a:r>
              <a:rPr lang="en-CA" sz="2600" dirty="0" smtClean="0">
                <a:solidFill>
                  <a:srgbClr val="FFFF00"/>
                </a:solidFill>
              </a:rPr>
              <a:t>Positive Feedback</a:t>
            </a:r>
          </a:p>
          <a:p>
            <a:r>
              <a:rPr lang="en-CA" sz="2600" dirty="0" smtClean="0">
                <a:solidFill>
                  <a:srgbClr val="FFFF00"/>
                </a:solidFill>
              </a:rPr>
              <a:t>Examples including</a:t>
            </a:r>
          </a:p>
          <a:p>
            <a:pPr lvl="1"/>
            <a:r>
              <a:rPr lang="en-CA" dirty="0" smtClean="0">
                <a:solidFill>
                  <a:srgbClr val="FFFF00"/>
                </a:solidFill>
              </a:rPr>
              <a:t>Thermoregulation, removing wastes/toxins</a:t>
            </a:r>
            <a:endParaRPr lang="en-CA" dirty="0">
              <a:solidFill>
                <a:srgbClr val="FFFF00"/>
              </a:solidFill>
            </a:endParaRPr>
          </a:p>
        </p:txBody>
      </p:sp>
      <p:pic>
        <p:nvPicPr>
          <p:cNvPr id="7" name="Picture 2" descr="http://www.airtight.co/wp-content/uploads/2013/10/Balancing-act.jpg"/>
          <p:cNvPicPr>
            <a:picLocks noChangeAspect="1" noChangeArrowheads="1"/>
          </p:cNvPicPr>
          <p:nvPr/>
        </p:nvPicPr>
        <p:blipFill>
          <a:blip r:embed="rId2" cstate="print"/>
          <a:srcRect/>
          <a:stretch>
            <a:fillRect/>
          </a:stretch>
        </p:blipFill>
        <p:spPr bwMode="auto">
          <a:xfrm>
            <a:off x="3857620" y="3143248"/>
            <a:ext cx="2500330" cy="2161576"/>
          </a:xfrm>
          <a:prstGeom prst="rect">
            <a:avLst/>
          </a:prstGeom>
          <a:noFill/>
        </p:spPr>
      </p:pic>
      <p:pic>
        <p:nvPicPr>
          <p:cNvPr id="8" name="Picture 2"/>
          <p:cNvPicPr>
            <a:picLocks noChangeAspect="1" noChangeArrowheads="1"/>
          </p:cNvPicPr>
          <p:nvPr/>
        </p:nvPicPr>
        <p:blipFill>
          <a:blip r:embed="rId3" cstate="print"/>
          <a:srcRect/>
          <a:stretch>
            <a:fillRect/>
          </a:stretch>
        </p:blipFill>
        <p:spPr bwMode="auto">
          <a:xfrm>
            <a:off x="7693946" y="1"/>
            <a:ext cx="1450054" cy="1142984"/>
          </a:xfrm>
          <a:prstGeom prst="rect">
            <a:avLst/>
          </a:prstGeom>
          <a:noFill/>
          <a:ln w="9525">
            <a:noFill/>
            <a:miter lim="800000"/>
            <a:headEnd/>
            <a:tailEnd/>
          </a:ln>
        </p:spPr>
      </p:pic>
      <p:pic>
        <p:nvPicPr>
          <p:cNvPr id="9" name="Picture 8" descr="http://ck-wissen.de/ckwiki/images/b/b6/Hypothalamus.jpg">
            <a:hlinkClick r:id="rId4" tooltip="Hypothalamus"/>
          </p:cNvPr>
          <p:cNvPicPr>
            <a:picLocks noChangeAspect="1" noChangeArrowheads="1"/>
          </p:cNvPicPr>
          <p:nvPr/>
        </p:nvPicPr>
        <p:blipFill>
          <a:blip r:embed="rId5" cstate="print"/>
          <a:srcRect/>
          <a:stretch>
            <a:fillRect/>
          </a:stretch>
        </p:blipFill>
        <p:spPr bwMode="auto">
          <a:xfrm>
            <a:off x="6357950" y="4143380"/>
            <a:ext cx="2247900" cy="2362200"/>
          </a:xfrm>
          <a:prstGeom prst="rect">
            <a:avLst/>
          </a:prstGeom>
          <a:noFill/>
        </p:spPr>
      </p:pic>
      <p:pic>
        <p:nvPicPr>
          <p:cNvPr id="10" name="Picture 4" descr="http://1.bp.blogspot.com/_Fvxs4O09T_8/Slx1-2cfGzI/AAAAAAAAAwY/u67cpdyRAdQ/s400/goosebumps.jpg"/>
          <p:cNvPicPr>
            <a:picLocks noChangeAspect="1" noChangeArrowheads="1"/>
          </p:cNvPicPr>
          <p:nvPr/>
        </p:nvPicPr>
        <p:blipFill>
          <a:blip r:embed="rId6" cstate="print"/>
          <a:srcRect/>
          <a:stretch>
            <a:fillRect/>
          </a:stretch>
        </p:blipFill>
        <p:spPr bwMode="auto">
          <a:xfrm>
            <a:off x="5992822" y="1571612"/>
            <a:ext cx="3151178" cy="2363384"/>
          </a:xfrm>
          <a:prstGeom prst="rect">
            <a:avLst/>
          </a:prstGeom>
          <a:noFill/>
        </p:spPr>
      </p:pic>
    </p:spTree>
    <p:extLst>
      <p:ext uri="{BB962C8B-B14F-4D97-AF65-F5344CB8AC3E}">
        <p14:creationId xmlns:p14="http://schemas.microsoft.com/office/powerpoint/2010/main" val="2498845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23528" y="1988840"/>
            <a:ext cx="8471597" cy="2736304"/>
          </a:xfrm>
          <a:prstGeom prst="rect">
            <a:avLst/>
          </a:prstGeom>
          <a:noFill/>
          <a:ln w="9525">
            <a:noFill/>
            <a:miter lim="800000"/>
            <a:headEnd/>
            <a:tailEnd/>
          </a:ln>
        </p:spPr>
      </p:pic>
    </p:spTree>
    <p:extLst>
      <p:ext uri="{BB962C8B-B14F-4D97-AF65-F5344CB8AC3E}">
        <p14:creationId xmlns:p14="http://schemas.microsoft.com/office/powerpoint/2010/main" val="1564002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7280" y="562708"/>
            <a:ext cx="7132319" cy="523220"/>
          </a:xfrm>
          <a:prstGeom prst="rect">
            <a:avLst/>
          </a:prstGeom>
          <a:noFill/>
        </p:spPr>
        <p:txBody>
          <a:bodyPr wrap="square" rtlCol="0">
            <a:spAutoFit/>
          </a:bodyPr>
          <a:lstStyle/>
          <a:p>
            <a:r>
              <a:rPr lang="en-US" sz="2800" dirty="0" smtClean="0"/>
              <a:t>HOMEOSTASIS &amp; FEEDBACK ANALOGY</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7100" y="1085928"/>
            <a:ext cx="4406900" cy="4114800"/>
          </a:xfrm>
          <a:prstGeom prst="rect">
            <a:avLst/>
          </a:prstGeom>
        </p:spPr>
      </p:pic>
      <p:sp>
        <p:nvSpPr>
          <p:cNvPr id="5" name="TextBox 4"/>
          <p:cNvSpPr txBox="1"/>
          <p:nvPr/>
        </p:nvSpPr>
        <p:spPr>
          <a:xfrm>
            <a:off x="126609" y="1085928"/>
            <a:ext cx="4536830" cy="5878532"/>
          </a:xfrm>
          <a:prstGeom prst="rect">
            <a:avLst/>
          </a:prstGeom>
          <a:noFill/>
        </p:spPr>
        <p:txBody>
          <a:bodyPr wrap="square" rtlCol="0">
            <a:spAutoFit/>
          </a:bodyPr>
          <a:lstStyle/>
          <a:p>
            <a:pPr>
              <a:spcBef>
                <a:spcPct val="50000"/>
              </a:spcBef>
            </a:pPr>
            <a:r>
              <a:rPr lang="en-US" altLang="en-US" sz="2000" b="1" dirty="0">
                <a:solidFill>
                  <a:schemeClr val="accent5">
                    <a:lumMod val="40000"/>
                    <a:lumOff val="60000"/>
                  </a:schemeClr>
                </a:solidFill>
              </a:rPr>
              <a:t>The Home Heating System</a:t>
            </a:r>
          </a:p>
          <a:p>
            <a:pPr>
              <a:spcBef>
                <a:spcPct val="50000"/>
              </a:spcBef>
              <a:buFontTx/>
              <a:buAutoNum type="arabicPeriod"/>
            </a:pPr>
            <a:r>
              <a:rPr lang="en-US" altLang="en-US" b="1" dirty="0"/>
              <a:t>When the temperature of a room decreases below a set point, the thermostat electrically starts the furnace.</a:t>
            </a:r>
          </a:p>
          <a:p>
            <a:pPr>
              <a:spcBef>
                <a:spcPct val="50000"/>
              </a:spcBef>
              <a:buFontTx/>
              <a:buAutoNum type="arabicPeriod"/>
            </a:pPr>
            <a:r>
              <a:rPr lang="en-US" altLang="en-US" b="1" dirty="0"/>
              <a:t>As the temperature of the room rises to the set point, the thermostat shuts down the furnace.</a:t>
            </a:r>
          </a:p>
          <a:p>
            <a:pPr>
              <a:spcBef>
                <a:spcPct val="50000"/>
              </a:spcBef>
              <a:buFontTx/>
              <a:buAutoNum type="arabicPeriod"/>
            </a:pPr>
            <a:r>
              <a:rPr lang="en-US" altLang="en-US" b="1" dirty="0"/>
              <a:t>As the room cools, step one is repeated.</a:t>
            </a:r>
          </a:p>
          <a:p>
            <a:pPr>
              <a:spcBef>
                <a:spcPct val="50000"/>
              </a:spcBef>
            </a:pPr>
            <a:r>
              <a:rPr lang="en-US" altLang="en-US" sz="2000" b="1" u="sng" dirty="0">
                <a:solidFill>
                  <a:schemeClr val="accent5">
                    <a:lumMod val="60000"/>
                    <a:lumOff val="40000"/>
                  </a:schemeClr>
                </a:solidFill>
              </a:rPr>
              <a:t>There are three components to this system:</a:t>
            </a:r>
          </a:p>
          <a:p>
            <a:pPr>
              <a:spcBef>
                <a:spcPct val="50000"/>
              </a:spcBef>
              <a:buFontTx/>
              <a:buAutoNum type="arabicPeriod"/>
            </a:pPr>
            <a:r>
              <a:rPr lang="en-US" altLang="en-US" b="1" dirty="0">
                <a:solidFill>
                  <a:schemeClr val="accent5">
                    <a:lumMod val="60000"/>
                    <a:lumOff val="40000"/>
                  </a:schemeClr>
                </a:solidFill>
              </a:rPr>
              <a:t>The Sensor which detects the stress.</a:t>
            </a:r>
          </a:p>
          <a:p>
            <a:pPr>
              <a:spcBef>
                <a:spcPct val="50000"/>
              </a:spcBef>
              <a:buFontTx/>
              <a:buAutoNum type="arabicPeriod"/>
            </a:pPr>
            <a:r>
              <a:rPr lang="en-US" altLang="en-US" b="1" dirty="0">
                <a:solidFill>
                  <a:schemeClr val="accent5">
                    <a:lumMod val="60000"/>
                    <a:lumOff val="40000"/>
                  </a:schemeClr>
                </a:solidFill>
              </a:rPr>
              <a:t>The Control Center which receives information from the sensor and sends a message to the Effector.</a:t>
            </a:r>
          </a:p>
          <a:p>
            <a:pPr>
              <a:spcBef>
                <a:spcPct val="50000"/>
              </a:spcBef>
              <a:buFontTx/>
              <a:buAutoNum type="arabicPeriod"/>
            </a:pPr>
            <a:r>
              <a:rPr lang="en-US" altLang="en-US" b="1" dirty="0">
                <a:solidFill>
                  <a:schemeClr val="accent5">
                    <a:lumMod val="60000"/>
                    <a:lumOff val="40000"/>
                  </a:schemeClr>
                </a:solidFill>
              </a:rPr>
              <a:t>The Effector which receives the message from the control center and produces the response which reestablishes homeostasis</a:t>
            </a:r>
            <a:r>
              <a:rPr lang="en-US" altLang="en-US" b="1" dirty="0"/>
              <a:t>.</a:t>
            </a:r>
            <a:endParaRPr lang="en-US" dirty="0"/>
          </a:p>
        </p:txBody>
      </p:sp>
    </p:spTree>
    <p:extLst>
      <p:ext uri="{BB962C8B-B14F-4D97-AF65-F5344CB8AC3E}">
        <p14:creationId xmlns:p14="http://schemas.microsoft.com/office/powerpoint/2010/main" val="903335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52394"/>
            <a:ext cx="8229600" cy="1066800"/>
          </a:xfrm>
        </p:spPr>
        <p:txBody>
          <a:bodyPr/>
          <a:lstStyle/>
          <a:p>
            <a:r>
              <a:rPr lang="en-CA" b="1" dirty="0" smtClean="0"/>
              <a:t>Negative Feedback</a:t>
            </a:r>
            <a:endParaRPr lang="en-CA" b="1" dirty="0"/>
          </a:p>
        </p:txBody>
      </p:sp>
      <p:sp>
        <p:nvSpPr>
          <p:cNvPr id="3" name="Content Placeholder 2"/>
          <p:cNvSpPr>
            <a:spLocks noGrp="1"/>
          </p:cNvSpPr>
          <p:nvPr>
            <p:ph sz="quarter" idx="13"/>
          </p:nvPr>
        </p:nvSpPr>
        <p:spPr>
          <a:xfrm>
            <a:off x="428596" y="1604308"/>
            <a:ext cx="8229600" cy="4863060"/>
          </a:xfrm>
        </p:spPr>
        <p:txBody>
          <a:bodyPr/>
          <a:lstStyle/>
          <a:p>
            <a:r>
              <a:rPr lang="en-CA" b="1" u="sng" dirty="0" smtClean="0"/>
              <a:t>Mechanisms make adjustments to bring the body back to an accepted range.</a:t>
            </a:r>
          </a:p>
          <a:p>
            <a:endParaRPr lang="en-CA" dirty="0" smtClean="0"/>
          </a:p>
          <a:p>
            <a:r>
              <a:rPr lang="en-CA" dirty="0" smtClean="0"/>
              <a:t>Designed to resist further change.</a:t>
            </a:r>
          </a:p>
          <a:p>
            <a:pPr marL="630936" lvl="2" indent="-256032">
              <a:buClr>
                <a:schemeClr val="accent3"/>
              </a:buClr>
              <a:buFont typeface="Georgia"/>
              <a:buChar char="•"/>
            </a:pPr>
            <a:r>
              <a:rPr lang="en-CA" dirty="0" smtClean="0">
                <a:solidFill>
                  <a:schemeClr val="tx1"/>
                </a:solidFill>
              </a:rPr>
              <a:t>i.e. Too hot, body works to lower heat level.</a:t>
            </a:r>
          </a:p>
          <a:p>
            <a:endParaRPr lang="en-CA" dirty="0" smtClean="0"/>
          </a:p>
          <a:p>
            <a:r>
              <a:rPr lang="en-CA" dirty="0" smtClean="0"/>
              <a:t>Most feedback in the body is negative</a:t>
            </a:r>
          </a:p>
          <a:p>
            <a:pPr lvl="1"/>
            <a:endParaRPr lang="en-CA" dirty="0" smtClean="0">
              <a:solidFill>
                <a:schemeClr val="tx1"/>
              </a:solidFill>
            </a:endParaRPr>
          </a:p>
        </p:txBody>
      </p:sp>
    </p:spTree>
    <p:extLst>
      <p:ext uri="{BB962C8B-B14F-4D97-AF65-F5344CB8AC3E}">
        <p14:creationId xmlns:p14="http://schemas.microsoft.com/office/powerpoint/2010/main" val="51429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NEGATIVE FEEDBACK FLOWCHARTS</a:t>
            </a:r>
            <a:endParaRPr lang="en-US" dirty="0"/>
          </a:p>
        </p:txBody>
      </p:sp>
      <p:sp>
        <p:nvSpPr>
          <p:cNvPr id="3" name="Content Placeholder 2"/>
          <p:cNvSpPr>
            <a:spLocks noGrp="1"/>
          </p:cNvSpPr>
          <p:nvPr>
            <p:ph sz="quarter" idx="13"/>
          </p:nvPr>
        </p:nvSpPr>
        <p:spPr>
          <a:xfrm>
            <a:off x="225083" y="1828800"/>
            <a:ext cx="8233117" cy="4586067"/>
          </a:xfrm>
        </p:spPr>
        <p:txBody>
          <a:bodyPr>
            <a:normAutofit fontScale="85000" lnSpcReduction="20000"/>
          </a:bodyPr>
          <a:lstStyle/>
          <a:p>
            <a:r>
              <a:rPr lang="en-US" dirty="0" smtClean="0"/>
              <a:t>Divide into 4 groups</a:t>
            </a:r>
          </a:p>
          <a:p>
            <a:r>
              <a:rPr lang="en-US" dirty="0" smtClean="0"/>
              <a:t>Each group receives a different homeostatic system</a:t>
            </a:r>
          </a:p>
          <a:p>
            <a:pPr lvl="1"/>
            <a:r>
              <a:rPr lang="en-US" dirty="0" smtClean="0"/>
              <a:t>Group 1 – Hot thermoregulation</a:t>
            </a:r>
          </a:p>
          <a:p>
            <a:pPr lvl="1"/>
            <a:r>
              <a:rPr lang="en-US" dirty="0" smtClean="0"/>
              <a:t>Group 2 – cold thermoregulation</a:t>
            </a:r>
          </a:p>
          <a:p>
            <a:pPr lvl="1"/>
            <a:r>
              <a:rPr lang="en-US" dirty="0" smtClean="0"/>
              <a:t>Group 3 – blood pressure</a:t>
            </a:r>
          </a:p>
          <a:p>
            <a:pPr lvl="1"/>
            <a:r>
              <a:rPr lang="en-US" dirty="0" smtClean="0"/>
              <a:t>Group 4 – O2/co2 levels</a:t>
            </a:r>
          </a:p>
          <a:p>
            <a:r>
              <a:rPr lang="en-US" dirty="0" smtClean="0"/>
              <a:t>Read description &amp; identify:</a:t>
            </a:r>
          </a:p>
          <a:p>
            <a:pPr lvl="1"/>
            <a:r>
              <a:rPr lang="en-US" dirty="0" smtClean="0"/>
              <a:t>Stimulus</a:t>
            </a:r>
          </a:p>
          <a:p>
            <a:pPr lvl="1"/>
            <a:r>
              <a:rPr lang="en-US" dirty="0" smtClean="0"/>
              <a:t>Receptor</a:t>
            </a:r>
          </a:p>
          <a:p>
            <a:pPr lvl="1"/>
            <a:r>
              <a:rPr lang="en-US" dirty="0" smtClean="0"/>
              <a:t>Integrating/control center</a:t>
            </a:r>
          </a:p>
          <a:p>
            <a:pPr lvl="1"/>
            <a:r>
              <a:rPr lang="en-US" dirty="0" smtClean="0"/>
              <a:t>Effector </a:t>
            </a:r>
          </a:p>
          <a:p>
            <a:pPr lvl="1"/>
            <a:r>
              <a:rPr lang="en-US" dirty="0" smtClean="0"/>
              <a:t>Response</a:t>
            </a:r>
          </a:p>
          <a:p>
            <a:r>
              <a:rPr lang="en-US" dirty="0" smtClean="0"/>
              <a:t>Organize into a cyclical flowchart </a:t>
            </a:r>
          </a:p>
          <a:p>
            <a:pPr lvl="1"/>
            <a:r>
              <a:rPr lang="en-US" dirty="0" smtClean="0"/>
              <a:t>See next slide for example</a:t>
            </a:r>
          </a:p>
        </p:txBody>
      </p:sp>
    </p:spTree>
    <p:extLst>
      <p:ext uri="{BB962C8B-B14F-4D97-AF65-F5344CB8AC3E}">
        <p14:creationId xmlns:p14="http://schemas.microsoft.com/office/powerpoint/2010/main" val="813854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5741" y="0"/>
            <a:ext cx="5008098" cy="1139483"/>
          </a:xfrm>
        </p:spPr>
        <p:txBody>
          <a:bodyPr/>
          <a:lstStyle/>
          <a:p>
            <a:pPr algn="r"/>
            <a:r>
              <a:rPr lang="en-US" dirty="0" smtClean="0"/>
              <a:t>Cyclical flowchart</a:t>
            </a:r>
            <a:endParaRPr lang="en-US"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41010" y="949062"/>
            <a:ext cx="6822829" cy="5781449"/>
          </a:xfrm>
        </p:spPr>
      </p:pic>
    </p:spTree>
    <p:extLst>
      <p:ext uri="{BB962C8B-B14F-4D97-AF65-F5344CB8AC3E}">
        <p14:creationId xmlns:p14="http://schemas.microsoft.com/office/powerpoint/2010/main" val="1783338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a:t>
            </a:r>
            <a:endParaRPr lang="en-US" dirty="0"/>
          </a:p>
        </p:txBody>
      </p:sp>
      <p:sp>
        <p:nvSpPr>
          <p:cNvPr id="3" name="Content Placeholder 2"/>
          <p:cNvSpPr>
            <a:spLocks noGrp="1"/>
          </p:cNvSpPr>
          <p:nvPr>
            <p:ph sz="quarter" idx="13"/>
          </p:nvPr>
        </p:nvSpPr>
        <p:spPr/>
        <p:txBody>
          <a:bodyPr/>
          <a:lstStyle/>
          <a:p>
            <a:pPr marL="0" indent="0">
              <a:buNone/>
            </a:pPr>
            <a:r>
              <a:rPr lang="en-US" dirty="0" smtClean="0"/>
              <a:t>On a post-it </a:t>
            </a:r>
            <a:r>
              <a:rPr lang="en-US" u="sng" dirty="0" smtClean="0"/>
              <a:t>write something you learned about homeostasis </a:t>
            </a:r>
            <a:r>
              <a:rPr lang="en-US" dirty="0" smtClean="0"/>
              <a:t>today and cover your entry comment on the poster on the door.</a:t>
            </a:r>
            <a:endParaRPr lang="en-US" dirty="0"/>
          </a:p>
        </p:txBody>
      </p:sp>
    </p:spTree>
    <p:extLst>
      <p:ext uri="{BB962C8B-B14F-4D97-AF65-F5344CB8AC3E}">
        <p14:creationId xmlns:p14="http://schemas.microsoft.com/office/powerpoint/2010/main" val="1185646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0" y="0"/>
            <a:ext cx="9144000" cy="6593481"/>
          </a:xfrm>
          <a:prstGeom prst="rect">
            <a:avLst/>
          </a:prstGeom>
          <a:noFill/>
          <a:ln w="9525">
            <a:noFill/>
            <a:miter lim="800000"/>
            <a:headEnd/>
            <a:tailEnd/>
          </a:ln>
        </p:spPr>
      </p:pic>
    </p:spTree>
    <p:extLst>
      <p:ext uri="{BB962C8B-B14F-4D97-AF65-F5344CB8AC3E}">
        <p14:creationId xmlns:p14="http://schemas.microsoft.com/office/powerpoint/2010/main" val="5237892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91975"/>
            <a:ext cx="8229600" cy="1066800"/>
          </a:xfrm>
        </p:spPr>
        <p:txBody>
          <a:bodyPr/>
          <a:lstStyle/>
          <a:p>
            <a:r>
              <a:rPr lang="en-CA" b="1" dirty="0" smtClean="0"/>
              <a:t>Positive Feedback</a:t>
            </a:r>
            <a:endParaRPr lang="en-CA" b="1" dirty="0"/>
          </a:p>
        </p:txBody>
      </p:sp>
      <p:sp>
        <p:nvSpPr>
          <p:cNvPr id="3" name="Content Placeholder 2"/>
          <p:cNvSpPr>
            <a:spLocks noGrp="1"/>
          </p:cNvSpPr>
          <p:nvPr>
            <p:ph sz="quarter" idx="13"/>
          </p:nvPr>
        </p:nvSpPr>
        <p:spPr>
          <a:xfrm>
            <a:off x="428596" y="1537462"/>
            <a:ext cx="8229600" cy="4929906"/>
          </a:xfrm>
        </p:spPr>
        <p:txBody>
          <a:bodyPr>
            <a:normAutofit/>
          </a:bodyPr>
          <a:lstStyle/>
          <a:p>
            <a:r>
              <a:rPr lang="en-CA" dirty="0" smtClean="0"/>
              <a:t>Mechanisms work to reinforce the change.</a:t>
            </a:r>
          </a:p>
          <a:p>
            <a:endParaRPr lang="en-CA" dirty="0" smtClean="0"/>
          </a:p>
          <a:p>
            <a:r>
              <a:rPr lang="en-CA" dirty="0" smtClean="0"/>
              <a:t>Variable moves even further away from a steady state.</a:t>
            </a:r>
          </a:p>
          <a:p>
            <a:endParaRPr lang="en-CA" dirty="0" smtClean="0"/>
          </a:p>
          <a:p>
            <a:r>
              <a:rPr lang="en-CA" dirty="0" smtClean="0"/>
              <a:t>Rarely found in the body</a:t>
            </a:r>
          </a:p>
          <a:p>
            <a:endParaRPr lang="en-CA" dirty="0" smtClean="0"/>
          </a:p>
          <a:p>
            <a:r>
              <a:rPr lang="en-CA" b="1" u="sng" dirty="0" smtClean="0"/>
              <a:t>Advantage is that it allows a physiological event to occur quickly</a:t>
            </a:r>
          </a:p>
        </p:txBody>
      </p:sp>
    </p:spTree>
    <p:extLst>
      <p:ext uri="{BB962C8B-B14F-4D97-AF65-F5344CB8AC3E}">
        <p14:creationId xmlns:p14="http://schemas.microsoft.com/office/powerpoint/2010/main" val="6490267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2800" b="1"/>
              <a:t>Positive Feedback Mechanisms</a:t>
            </a:r>
          </a:p>
        </p:txBody>
      </p:sp>
      <p:sp>
        <p:nvSpPr>
          <p:cNvPr id="16389" name="Text Box 5"/>
          <p:cNvSpPr txBox="1">
            <a:spLocks noChangeArrowheads="1"/>
          </p:cNvSpPr>
          <p:nvPr/>
        </p:nvSpPr>
        <p:spPr bwMode="auto">
          <a:xfrm>
            <a:off x="0" y="685800"/>
            <a:ext cx="9144000" cy="274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en-US" altLang="en-US" b="1"/>
              <a:t>Homeostatic systems utilizing positive feedback exhibit two primary characteristics:</a:t>
            </a:r>
          </a:p>
          <a:p>
            <a:pPr>
              <a:spcBef>
                <a:spcPct val="50000"/>
              </a:spcBef>
              <a:buFontTx/>
              <a:buAutoNum type="arabicPeriod"/>
            </a:pPr>
            <a:r>
              <a:rPr lang="en-US" altLang="en-US" b="1"/>
              <a:t>Time limitation – Processes in the body that must be completed within a constrained time frame are usually modified by positive feedback.</a:t>
            </a:r>
          </a:p>
          <a:p>
            <a:pPr>
              <a:spcBef>
                <a:spcPct val="50000"/>
              </a:spcBef>
              <a:buFontTx/>
              <a:buAutoNum type="arabicPeriod"/>
            </a:pPr>
            <a:r>
              <a:rPr lang="en-US" altLang="en-US" b="1"/>
              <a:t>Intensification of stress – During a positive feedback process, the initial imbalance or stress is intensified rather than reduced as it is in negative feedback.</a:t>
            </a:r>
          </a:p>
          <a:p>
            <a:pPr>
              <a:spcBef>
                <a:spcPct val="50000"/>
              </a:spcBef>
            </a:pPr>
            <a:r>
              <a:rPr lang="en-US" altLang="en-US" sz="2000" b="1"/>
              <a:t>                            Typical Positive Feedback Process </a:t>
            </a:r>
          </a:p>
        </p:txBody>
      </p:sp>
      <p:sp>
        <p:nvSpPr>
          <p:cNvPr id="16390" name="Text Box 6"/>
          <p:cNvSpPr txBox="1">
            <a:spLocks noChangeArrowheads="1"/>
          </p:cNvSpPr>
          <p:nvPr/>
        </p:nvSpPr>
        <p:spPr bwMode="auto">
          <a:xfrm>
            <a:off x="990600" y="4225925"/>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b="1"/>
              <a:t>Stress</a:t>
            </a:r>
          </a:p>
        </p:txBody>
      </p:sp>
      <p:sp>
        <p:nvSpPr>
          <p:cNvPr id="16391" name="Rectangle 7"/>
          <p:cNvSpPr>
            <a:spLocks noChangeArrowheads="1"/>
          </p:cNvSpPr>
          <p:nvPr/>
        </p:nvSpPr>
        <p:spPr bwMode="auto">
          <a:xfrm>
            <a:off x="990600" y="4149725"/>
            <a:ext cx="914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392" name="Line 8"/>
          <p:cNvSpPr>
            <a:spLocks noChangeShapeType="1"/>
          </p:cNvSpPr>
          <p:nvPr/>
        </p:nvSpPr>
        <p:spPr bwMode="auto">
          <a:xfrm>
            <a:off x="1981200" y="4454525"/>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393" name="Text Box 9"/>
          <p:cNvSpPr txBox="1">
            <a:spLocks noChangeArrowheads="1"/>
          </p:cNvSpPr>
          <p:nvPr/>
        </p:nvSpPr>
        <p:spPr bwMode="auto">
          <a:xfrm>
            <a:off x="3124200" y="4225925"/>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b="1"/>
              <a:t>Sensor</a:t>
            </a:r>
          </a:p>
        </p:txBody>
      </p:sp>
      <p:sp>
        <p:nvSpPr>
          <p:cNvPr id="16394" name="Rectangle 10"/>
          <p:cNvSpPr>
            <a:spLocks noChangeArrowheads="1"/>
          </p:cNvSpPr>
          <p:nvPr/>
        </p:nvSpPr>
        <p:spPr bwMode="auto">
          <a:xfrm>
            <a:off x="3124200" y="4149725"/>
            <a:ext cx="9906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395" name="Text Box 11"/>
          <p:cNvSpPr txBox="1">
            <a:spLocks noChangeArrowheads="1"/>
          </p:cNvSpPr>
          <p:nvPr/>
        </p:nvSpPr>
        <p:spPr bwMode="auto">
          <a:xfrm>
            <a:off x="5562600" y="4240213"/>
            <a:ext cx="1828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b="1"/>
              <a:t>Control Center</a:t>
            </a:r>
          </a:p>
        </p:txBody>
      </p:sp>
      <p:sp>
        <p:nvSpPr>
          <p:cNvPr id="16396" name="Rectangle 12"/>
          <p:cNvSpPr>
            <a:spLocks noChangeArrowheads="1"/>
          </p:cNvSpPr>
          <p:nvPr/>
        </p:nvSpPr>
        <p:spPr bwMode="auto">
          <a:xfrm>
            <a:off x="5486400" y="4149725"/>
            <a:ext cx="1905000" cy="5127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397" name="Line 13"/>
          <p:cNvSpPr>
            <a:spLocks noChangeShapeType="1"/>
          </p:cNvSpPr>
          <p:nvPr/>
        </p:nvSpPr>
        <p:spPr bwMode="auto">
          <a:xfrm>
            <a:off x="4114800" y="4398963"/>
            <a:ext cx="1371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398" name="Text Box 14"/>
          <p:cNvSpPr txBox="1">
            <a:spLocks noChangeArrowheads="1"/>
          </p:cNvSpPr>
          <p:nvPr/>
        </p:nvSpPr>
        <p:spPr bwMode="auto">
          <a:xfrm>
            <a:off x="5867400" y="5749925"/>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b="1"/>
              <a:t>Effector</a:t>
            </a:r>
          </a:p>
        </p:txBody>
      </p:sp>
      <p:sp>
        <p:nvSpPr>
          <p:cNvPr id="16399" name="Rectangle 15"/>
          <p:cNvSpPr>
            <a:spLocks noChangeArrowheads="1"/>
          </p:cNvSpPr>
          <p:nvPr/>
        </p:nvSpPr>
        <p:spPr bwMode="auto">
          <a:xfrm>
            <a:off x="5867400" y="5715000"/>
            <a:ext cx="1066800"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400" name="Line 16"/>
          <p:cNvSpPr>
            <a:spLocks noChangeShapeType="1"/>
          </p:cNvSpPr>
          <p:nvPr/>
        </p:nvSpPr>
        <p:spPr bwMode="auto">
          <a:xfrm>
            <a:off x="6324600" y="4683125"/>
            <a:ext cx="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401" name="Text Box 17"/>
          <p:cNvSpPr txBox="1">
            <a:spLocks noChangeArrowheads="1"/>
          </p:cNvSpPr>
          <p:nvPr/>
        </p:nvSpPr>
        <p:spPr bwMode="auto">
          <a:xfrm>
            <a:off x="838200" y="5722938"/>
            <a:ext cx="1447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b="1"/>
              <a:t>Intensifies</a:t>
            </a:r>
          </a:p>
        </p:txBody>
      </p:sp>
      <p:sp>
        <p:nvSpPr>
          <p:cNvPr id="16402" name="Rectangle 18"/>
          <p:cNvSpPr>
            <a:spLocks noChangeArrowheads="1"/>
          </p:cNvSpPr>
          <p:nvPr/>
        </p:nvSpPr>
        <p:spPr bwMode="auto">
          <a:xfrm>
            <a:off x="762000" y="5632450"/>
            <a:ext cx="13716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403" name="Line 19"/>
          <p:cNvSpPr>
            <a:spLocks noChangeShapeType="1"/>
          </p:cNvSpPr>
          <p:nvPr/>
        </p:nvSpPr>
        <p:spPr bwMode="auto">
          <a:xfrm flipH="1">
            <a:off x="2133600" y="5902325"/>
            <a:ext cx="3733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404" name="Line 20"/>
          <p:cNvSpPr>
            <a:spLocks noChangeShapeType="1"/>
          </p:cNvSpPr>
          <p:nvPr/>
        </p:nvSpPr>
        <p:spPr bwMode="auto">
          <a:xfrm flipV="1">
            <a:off x="1371600" y="4683125"/>
            <a:ext cx="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1314037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23832"/>
            <a:ext cx="8229600" cy="1066800"/>
          </a:xfrm>
        </p:spPr>
        <p:txBody>
          <a:bodyPr/>
          <a:lstStyle/>
          <a:p>
            <a:r>
              <a:rPr lang="en-CA" b="1" dirty="0" smtClean="0"/>
              <a:t>Examples</a:t>
            </a:r>
            <a:endParaRPr lang="en-CA" b="1" dirty="0"/>
          </a:p>
        </p:txBody>
      </p:sp>
      <p:sp>
        <p:nvSpPr>
          <p:cNvPr id="3" name="Content Placeholder 2"/>
          <p:cNvSpPr>
            <a:spLocks noGrp="1"/>
          </p:cNvSpPr>
          <p:nvPr>
            <p:ph sz="quarter" idx="13"/>
          </p:nvPr>
        </p:nvSpPr>
        <p:spPr>
          <a:xfrm>
            <a:off x="428596" y="1637731"/>
            <a:ext cx="8229600" cy="4829637"/>
          </a:xfrm>
        </p:spPr>
        <p:txBody>
          <a:bodyPr/>
          <a:lstStyle/>
          <a:p>
            <a:pPr marL="365760" lvl="1" indent="-256032">
              <a:buClr>
                <a:schemeClr val="accent3"/>
              </a:buClr>
              <a:buFont typeface="Georgia"/>
              <a:buChar char="•"/>
            </a:pPr>
            <a:r>
              <a:rPr lang="en-CA" dirty="0" smtClean="0">
                <a:solidFill>
                  <a:schemeClr val="tx1"/>
                </a:solidFill>
              </a:rPr>
              <a:t>Baby tries to escape </a:t>
            </a:r>
            <a:r>
              <a:rPr lang="en-CA" dirty="0" smtClean="0">
                <a:solidFill>
                  <a:schemeClr val="tx1"/>
                </a:solidFill>
              </a:rPr>
              <a:t>uterus </a:t>
            </a:r>
            <a:r>
              <a:rPr lang="en-CA" dirty="0" smtClean="0">
                <a:solidFill>
                  <a:schemeClr val="tx1"/>
                </a:solidFill>
                <a:sym typeface="Wingdings" pitchFamily="2" charset="2"/>
              </a:rPr>
              <a:t>which </a:t>
            </a:r>
            <a:r>
              <a:rPr lang="en-CA" dirty="0" smtClean="0">
                <a:solidFill>
                  <a:schemeClr val="tx1"/>
                </a:solidFill>
                <a:sym typeface="Wingdings" pitchFamily="2" charset="2"/>
              </a:rPr>
              <a:t>causes the hormone (oxytocin) to be released  hormone causes the baby to be pushed out more (contractions) which causes the release of  more hormones.  This keeps occurring until the baby is out.</a:t>
            </a:r>
          </a:p>
          <a:p>
            <a:pPr marL="365760" lvl="1" indent="-256032">
              <a:buClr>
                <a:schemeClr val="accent3"/>
              </a:buClr>
              <a:buFont typeface="Georgia"/>
              <a:buChar char="•"/>
            </a:pPr>
            <a:endParaRPr lang="en-CA" dirty="0" smtClean="0">
              <a:solidFill>
                <a:schemeClr val="tx1"/>
              </a:solidFill>
              <a:sym typeface="Wingdings" pitchFamily="2" charset="2"/>
            </a:endParaRPr>
          </a:p>
          <a:p>
            <a:pPr marL="630936" lvl="2" indent="-256032">
              <a:buClr>
                <a:schemeClr val="accent3"/>
              </a:buClr>
              <a:buFont typeface="Georgia"/>
              <a:buChar char="•"/>
            </a:pPr>
            <a:r>
              <a:rPr lang="en-CA" dirty="0" smtClean="0">
                <a:solidFill>
                  <a:schemeClr val="tx1"/>
                </a:solidFill>
                <a:sym typeface="Wingdings" pitchFamily="2" charset="2"/>
              </a:rPr>
              <a:t>You can’t naturally stop birth but you can induce it (make it happen) by providing oxytocin or a synthetic form (</a:t>
            </a:r>
            <a:r>
              <a:rPr lang="en-CA" dirty="0" err="1" smtClean="0">
                <a:solidFill>
                  <a:schemeClr val="tx1"/>
                </a:solidFill>
              </a:rPr>
              <a:t>Pitocin</a:t>
            </a:r>
            <a:r>
              <a:rPr lang="en-CA" dirty="0" smtClean="0">
                <a:solidFill>
                  <a:schemeClr val="tx1"/>
                </a:solidFill>
              </a:rPr>
              <a:t>) to the mother which begins the contractions.</a:t>
            </a:r>
          </a:p>
          <a:p>
            <a:endParaRPr lang="en-CA" dirty="0"/>
          </a:p>
        </p:txBody>
      </p:sp>
    </p:spTree>
    <p:extLst>
      <p:ext uri="{BB962C8B-B14F-4D97-AF65-F5344CB8AC3E}">
        <p14:creationId xmlns:p14="http://schemas.microsoft.com/office/powerpoint/2010/main" val="2880579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00034" y="601616"/>
            <a:ext cx="8229600" cy="4723604"/>
          </a:xfrm>
        </p:spPr>
        <p:txBody>
          <a:bodyPr>
            <a:normAutofit/>
          </a:bodyPr>
          <a:lstStyle/>
          <a:p>
            <a:r>
              <a:rPr lang="en-CA" sz="3200" dirty="0" smtClean="0"/>
              <a:t>Try it – Balancing</a:t>
            </a:r>
          </a:p>
          <a:p>
            <a:pPr lvl="1"/>
            <a:r>
              <a:rPr lang="en-CA" sz="3200" dirty="0" smtClean="0">
                <a:solidFill>
                  <a:schemeClr val="tx1"/>
                </a:solidFill>
              </a:rPr>
              <a:t>See how long you can balance with and without an external force working on you.</a:t>
            </a:r>
            <a:endParaRPr lang="en-CA" sz="3200" dirty="0">
              <a:solidFill>
                <a:schemeClr val="tx1"/>
              </a:solidFill>
            </a:endParaRPr>
          </a:p>
        </p:txBody>
      </p:sp>
      <p:pic>
        <p:nvPicPr>
          <p:cNvPr id="50178" name="Picture 2" descr="http://www.airtight.co/wp-content/uploads/2013/10/Balancing-act.jpg"/>
          <p:cNvPicPr>
            <a:picLocks noChangeAspect="1" noChangeArrowheads="1"/>
          </p:cNvPicPr>
          <p:nvPr/>
        </p:nvPicPr>
        <p:blipFill>
          <a:blip r:embed="rId3" cstate="print"/>
          <a:srcRect/>
          <a:stretch>
            <a:fillRect/>
          </a:stretch>
        </p:blipFill>
        <p:spPr bwMode="auto">
          <a:xfrm>
            <a:off x="2714612" y="3000372"/>
            <a:ext cx="3929090" cy="3396762"/>
          </a:xfrm>
          <a:prstGeom prst="rect">
            <a:avLst/>
          </a:prstGeom>
          <a:noFill/>
        </p:spPr>
      </p:pic>
    </p:spTree>
    <p:extLst>
      <p:ext uri="{BB962C8B-B14F-4D97-AF65-F5344CB8AC3E}">
        <p14:creationId xmlns:p14="http://schemas.microsoft.com/office/powerpoint/2010/main" val="29041019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381000" y="152400"/>
            <a:ext cx="7924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2400" b="1"/>
              <a:t>Homeostatic Regulation of Child Birth through Positive Feedback</a:t>
            </a:r>
          </a:p>
        </p:txBody>
      </p:sp>
      <p:sp>
        <p:nvSpPr>
          <p:cNvPr id="17413" name="Text Box 5"/>
          <p:cNvSpPr txBox="1">
            <a:spLocks noChangeArrowheads="1"/>
          </p:cNvSpPr>
          <p:nvPr/>
        </p:nvSpPr>
        <p:spPr bwMode="auto">
          <a:xfrm>
            <a:off x="457200" y="1295400"/>
            <a:ext cx="2819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b="1"/>
              <a:t>Pressure of Fetus on the Uterine Wall</a:t>
            </a:r>
          </a:p>
        </p:txBody>
      </p:sp>
      <p:sp>
        <p:nvSpPr>
          <p:cNvPr id="17414" name="Text Box 6"/>
          <p:cNvSpPr txBox="1">
            <a:spLocks noChangeArrowheads="1"/>
          </p:cNvSpPr>
          <p:nvPr/>
        </p:nvSpPr>
        <p:spPr bwMode="auto">
          <a:xfrm>
            <a:off x="4419600" y="1143000"/>
            <a:ext cx="3429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b="1"/>
              <a:t>Nerve endings in the uterine wall carry afferent messages to the Hypothalamus</a:t>
            </a:r>
          </a:p>
        </p:txBody>
      </p:sp>
      <p:sp>
        <p:nvSpPr>
          <p:cNvPr id="17415" name="Text Box 7"/>
          <p:cNvSpPr txBox="1">
            <a:spLocks noChangeArrowheads="1"/>
          </p:cNvSpPr>
          <p:nvPr/>
        </p:nvSpPr>
        <p:spPr bwMode="auto">
          <a:xfrm>
            <a:off x="4876800" y="4341813"/>
            <a:ext cx="28956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b="1"/>
              <a:t>Production and Release of Oxytocin into the Blood</a:t>
            </a:r>
          </a:p>
        </p:txBody>
      </p:sp>
      <p:sp>
        <p:nvSpPr>
          <p:cNvPr id="17416" name="Text Box 8"/>
          <p:cNvSpPr txBox="1">
            <a:spLocks noChangeArrowheads="1"/>
          </p:cNvSpPr>
          <p:nvPr/>
        </p:nvSpPr>
        <p:spPr bwMode="auto">
          <a:xfrm>
            <a:off x="838200" y="4572000"/>
            <a:ext cx="2667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b="1"/>
              <a:t>Increasing strength of uterine contractions</a:t>
            </a:r>
          </a:p>
        </p:txBody>
      </p:sp>
      <p:sp>
        <p:nvSpPr>
          <p:cNvPr id="17417" name="Text Box 9"/>
          <p:cNvSpPr txBox="1">
            <a:spLocks noChangeArrowheads="1"/>
          </p:cNvSpPr>
          <p:nvPr/>
        </p:nvSpPr>
        <p:spPr bwMode="auto">
          <a:xfrm>
            <a:off x="1219200" y="28956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b="1"/>
              <a:t>Intensifies</a:t>
            </a:r>
          </a:p>
        </p:txBody>
      </p:sp>
      <p:sp>
        <p:nvSpPr>
          <p:cNvPr id="17418" name="Rectangle 10"/>
          <p:cNvSpPr>
            <a:spLocks noChangeArrowheads="1"/>
          </p:cNvSpPr>
          <p:nvPr/>
        </p:nvSpPr>
        <p:spPr bwMode="auto">
          <a:xfrm>
            <a:off x="609600" y="1295400"/>
            <a:ext cx="2514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419" name="Rectangle 11"/>
          <p:cNvSpPr>
            <a:spLocks noChangeArrowheads="1"/>
          </p:cNvSpPr>
          <p:nvPr/>
        </p:nvSpPr>
        <p:spPr bwMode="auto">
          <a:xfrm>
            <a:off x="4343400" y="1143000"/>
            <a:ext cx="3429000" cy="91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420" name="Rectangle 12"/>
          <p:cNvSpPr>
            <a:spLocks noChangeArrowheads="1"/>
          </p:cNvSpPr>
          <p:nvPr/>
        </p:nvSpPr>
        <p:spPr bwMode="auto">
          <a:xfrm>
            <a:off x="4876800" y="4267200"/>
            <a:ext cx="2971800" cy="1143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421" name="Rectangle 13"/>
          <p:cNvSpPr>
            <a:spLocks noChangeArrowheads="1"/>
          </p:cNvSpPr>
          <p:nvPr/>
        </p:nvSpPr>
        <p:spPr bwMode="auto">
          <a:xfrm>
            <a:off x="838200" y="4572000"/>
            <a:ext cx="26670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422" name="Rectangle 14"/>
          <p:cNvSpPr>
            <a:spLocks noChangeArrowheads="1"/>
          </p:cNvSpPr>
          <p:nvPr/>
        </p:nvSpPr>
        <p:spPr bwMode="auto">
          <a:xfrm>
            <a:off x="1143000" y="2819400"/>
            <a:ext cx="14478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423" name="Line 15"/>
          <p:cNvSpPr>
            <a:spLocks noChangeShapeType="1"/>
          </p:cNvSpPr>
          <p:nvPr/>
        </p:nvSpPr>
        <p:spPr bwMode="auto">
          <a:xfrm>
            <a:off x="3124200" y="1600200"/>
            <a:ext cx="1219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424" name="Line 16"/>
          <p:cNvSpPr>
            <a:spLocks noChangeShapeType="1"/>
          </p:cNvSpPr>
          <p:nvPr/>
        </p:nvSpPr>
        <p:spPr bwMode="auto">
          <a:xfrm>
            <a:off x="6019800" y="2057400"/>
            <a:ext cx="0" cy="213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425" name="Line 17"/>
          <p:cNvSpPr>
            <a:spLocks noChangeShapeType="1"/>
          </p:cNvSpPr>
          <p:nvPr/>
        </p:nvSpPr>
        <p:spPr bwMode="auto">
          <a:xfrm flipH="1">
            <a:off x="3505200" y="4876800"/>
            <a:ext cx="1371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426" name="Line 18"/>
          <p:cNvSpPr>
            <a:spLocks noChangeShapeType="1"/>
          </p:cNvSpPr>
          <p:nvPr/>
        </p:nvSpPr>
        <p:spPr bwMode="auto">
          <a:xfrm flipV="1">
            <a:off x="1752600" y="3352800"/>
            <a:ext cx="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427" name="Line 19"/>
          <p:cNvSpPr>
            <a:spLocks noChangeShapeType="1"/>
          </p:cNvSpPr>
          <p:nvPr/>
        </p:nvSpPr>
        <p:spPr bwMode="auto">
          <a:xfrm flipV="1">
            <a:off x="1752600" y="1981200"/>
            <a:ext cx="0" cy="838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428" name="Text Box 20"/>
          <p:cNvSpPr txBox="1">
            <a:spLocks noChangeArrowheads="1"/>
          </p:cNvSpPr>
          <p:nvPr/>
        </p:nvSpPr>
        <p:spPr bwMode="auto">
          <a:xfrm>
            <a:off x="609600" y="5867400"/>
            <a:ext cx="7315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b="1"/>
              <a:t>The birth of the child will bring this process to a close.  Other examples of positive feedback regulation occur during milk letdown and blood clotting.</a:t>
            </a:r>
          </a:p>
        </p:txBody>
      </p:sp>
    </p:spTree>
    <p:extLst>
      <p:ext uri="{BB962C8B-B14F-4D97-AF65-F5344CB8AC3E}">
        <p14:creationId xmlns:p14="http://schemas.microsoft.com/office/powerpoint/2010/main" val="11031830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8610600"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150" name="Text Box 6"/>
          <p:cNvSpPr txBox="1">
            <a:spLocks noChangeArrowheads="1"/>
          </p:cNvSpPr>
          <p:nvPr/>
        </p:nvSpPr>
        <p:spPr bwMode="auto">
          <a:xfrm>
            <a:off x="457200" y="5029200"/>
            <a:ext cx="8153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b="1"/>
              <a:t>Positive feedback “mini-loops” are built into pathway to speed up production of chemicals needed to form the clot.  Entire sequence of clotting is a negative feedback pathway:</a:t>
            </a:r>
          </a:p>
        </p:txBody>
      </p:sp>
      <p:sp>
        <p:nvSpPr>
          <p:cNvPr id="6151" name="Text Box 7"/>
          <p:cNvSpPr txBox="1">
            <a:spLocks noChangeArrowheads="1"/>
          </p:cNvSpPr>
          <p:nvPr/>
        </p:nvSpPr>
        <p:spPr bwMode="auto">
          <a:xfrm>
            <a:off x="1905000" y="381000"/>
            <a:ext cx="510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400" b="1"/>
              <a:t>Feedback in Coagulation </a:t>
            </a:r>
          </a:p>
        </p:txBody>
      </p:sp>
    </p:spTree>
    <p:extLst>
      <p:ext uri="{BB962C8B-B14F-4D97-AF65-F5344CB8AC3E}">
        <p14:creationId xmlns:p14="http://schemas.microsoft.com/office/powerpoint/2010/main" val="19713144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304800" y="0"/>
            <a:ext cx="845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a:p>
        </p:txBody>
      </p:sp>
      <p:sp>
        <p:nvSpPr>
          <p:cNvPr id="18437" name="Text Box 5"/>
          <p:cNvSpPr txBox="1">
            <a:spLocks noChangeArrowheads="1"/>
          </p:cNvSpPr>
          <p:nvPr/>
        </p:nvSpPr>
        <p:spPr bwMode="auto">
          <a:xfrm>
            <a:off x="609600" y="381000"/>
            <a:ext cx="807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2800" b="1"/>
              <a:t>Harmful Effects of Positive Feedback</a:t>
            </a:r>
          </a:p>
        </p:txBody>
      </p:sp>
      <p:sp>
        <p:nvSpPr>
          <p:cNvPr id="18438" name="Text Box 6"/>
          <p:cNvSpPr txBox="1">
            <a:spLocks noChangeArrowheads="1"/>
          </p:cNvSpPr>
          <p:nvPr/>
        </p:nvSpPr>
        <p:spPr bwMode="auto">
          <a:xfrm>
            <a:off x="609600" y="1219200"/>
            <a:ext cx="81534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en-US" altLang="en-US" sz="2400" b="1"/>
              <a:t>Positive feedback can be harmful.  Two specific examples of these harmful outcomes would be:</a:t>
            </a:r>
          </a:p>
          <a:p>
            <a:pPr>
              <a:spcBef>
                <a:spcPct val="50000"/>
              </a:spcBef>
              <a:buFontTx/>
              <a:buAutoNum type="arabicPeriod"/>
            </a:pPr>
            <a:r>
              <a:rPr lang="en-US" altLang="en-US" sz="2400" b="1"/>
              <a:t>Fever can cause a positive feedback within homeostasis that pushes the body temperature continually higher.  If the temperature reaches 45 degrees centigrade (113 degrees Fahrenheit) cellular proteins denature bringing  metabolism to a stop and death.</a:t>
            </a:r>
          </a:p>
          <a:p>
            <a:pPr>
              <a:spcBef>
                <a:spcPct val="50000"/>
              </a:spcBef>
              <a:buFontTx/>
              <a:buAutoNum type="arabicPeriod"/>
            </a:pPr>
            <a:r>
              <a:rPr lang="en-US" altLang="en-US" sz="2400" b="1"/>
              <a:t>Chronic hypertension can favor the process of atherosclerosis which causes the openings of blood vessels to narrow.  This, in turn, will intensify the hypertension bring on more damage to the walls of blood vessels.</a:t>
            </a:r>
          </a:p>
        </p:txBody>
      </p:sp>
    </p:spTree>
    <p:extLst>
      <p:ext uri="{BB962C8B-B14F-4D97-AF65-F5344CB8AC3E}">
        <p14:creationId xmlns:p14="http://schemas.microsoft.com/office/powerpoint/2010/main" val="504221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52394"/>
            <a:ext cx="8229600" cy="1066800"/>
          </a:xfrm>
        </p:spPr>
        <p:txBody>
          <a:bodyPr/>
          <a:lstStyle/>
          <a:p>
            <a:r>
              <a:rPr lang="en-CA" b="1" dirty="0" smtClean="0"/>
              <a:t>Negative Feedback</a:t>
            </a:r>
            <a:endParaRPr lang="en-CA" b="1" dirty="0"/>
          </a:p>
        </p:txBody>
      </p:sp>
      <p:sp>
        <p:nvSpPr>
          <p:cNvPr id="3" name="Content Placeholder 2"/>
          <p:cNvSpPr>
            <a:spLocks noGrp="1"/>
          </p:cNvSpPr>
          <p:nvPr>
            <p:ph sz="quarter" idx="13"/>
          </p:nvPr>
        </p:nvSpPr>
        <p:spPr>
          <a:xfrm>
            <a:off x="428596" y="1604308"/>
            <a:ext cx="8229600" cy="4863060"/>
          </a:xfrm>
        </p:spPr>
        <p:txBody>
          <a:bodyPr/>
          <a:lstStyle/>
          <a:p>
            <a:r>
              <a:rPr lang="en-CA" b="1" u="sng" dirty="0" smtClean="0"/>
              <a:t>Mechanisms make adjustments to bring the body back to an accepted range.</a:t>
            </a:r>
          </a:p>
          <a:p>
            <a:endParaRPr lang="en-CA" dirty="0" smtClean="0"/>
          </a:p>
          <a:p>
            <a:r>
              <a:rPr lang="en-CA" dirty="0" smtClean="0"/>
              <a:t>Designed to resist further change.</a:t>
            </a:r>
          </a:p>
          <a:p>
            <a:pPr marL="630936" lvl="2" indent="-256032">
              <a:buClr>
                <a:schemeClr val="accent3"/>
              </a:buClr>
              <a:buFont typeface="Georgia"/>
              <a:buChar char="•"/>
            </a:pPr>
            <a:r>
              <a:rPr lang="en-CA" dirty="0" smtClean="0">
                <a:solidFill>
                  <a:schemeClr val="tx1"/>
                </a:solidFill>
              </a:rPr>
              <a:t>i.e. Too hot, body works to lower heat level.</a:t>
            </a:r>
          </a:p>
          <a:p>
            <a:endParaRPr lang="en-CA" dirty="0" smtClean="0"/>
          </a:p>
          <a:p>
            <a:r>
              <a:rPr lang="en-CA" dirty="0" smtClean="0"/>
              <a:t>Most feedback in the body is negative</a:t>
            </a:r>
          </a:p>
          <a:p>
            <a:pPr lvl="1"/>
            <a:endParaRPr lang="en-CA" dirty="0" smtClean="0">
              <a:solidFill>
                <a:schemeClr val="tx1"/>
              </a:solidFill>
            </a:endParaRPr>
          </a:p>
        </p:txBody>
      </p:sp>
    </p:spTree>
    <p:extLst>
      <p:ext uri="{BB962C8B-B14F-4D97-AF65-F5344CB8AC3E}">
        <p14:creationId xmlns:p14="http://schemas.microsoft.com/office/powerpoint/2010/main" val="4939196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250"/>
            <a:ext cx="8229600" cy="1066800"/>
          </a:xfrm>
        </p:spPr>
        <p:txBody>
          <a:bodyPr/>
          <a:lstStyle/>
          <a:p>
            <a:r>
              <a:rPr lang="en-CA" b="1" dirty="0" smtClean="0"/>
              <a:t>Thermoregulation</a:t>
            </a:r>
            <a:endParaRPr lang="en-CA" b="1" dirty="0"/>
          </a:p>
        </p:txBody>
      </p:sp>
      <p:sp>
        <p:nvSpPr>
          <p:cNvPr id="3" name="Content Placeholder 2"/>
          <p:cNvSpPr>
            <a:spLocks noGrp="1"/>
          </p:cNvSpPr>
          <p:nvPr>
            <p:ph sz="quarter" idx="13"/>
          </p:nvPr>
        </p:nvSpPr>
        <p:spPr>
          <a:xfrm>
            <a:off x="457200" y="1520752"/>
            <a:ext cx="8229600" cy="4755816"/>
          </a:xfrm>
        </p:spPr>
        <p:txBody>
          <a:bodyPr/>
          <a:lstStyle/>
          <a:p>
            <a:r>
              <a:rPr lang="en-CA" b="1" u="sng" dirty="0" smtClean="0"/>
              <a:t>Maintaining body temperature (at a range where cell functions are efficient)</a:t>
            </a:r>
          </a:p>
          <a:p>
            <a:endParaRPr lang="en-CA" dirty="0" smtClean="0"/>
          </a:p>
          <a:p>
            <a:r>
              <a:rPr lang="en-CA" dirty="0" smtClean="0"/>
              <a:t>The hypothalamus is the co-ordinating centre for this homeostatic system.</a:t>
            </a:r>
            <a:endParaRPr lang="en-CA" dirty="0"/>
          </a:p>
        </p:txBody>
      </p:sp>
      <p:pic>
        <p:nvPicPr>
          <p:cNvPr id="3080" name="Picture 8" descr="http://ck-wissen.de/ckwiki/images/b/b6/Hypothalamus.jpg">
            <a:hlinkClick r:id="rId3" tooltip="Hypothalamus"/>
          </p:cNvPr>
          <p:cNvPicPr>
            <a:picLocks noChangeAspect="1" noChangeArrowheads="1"/>
          </p:cNvPicPr>
          <p:nvPr/>
        </p:nvPicPr>
        <p:blipFill>
          <a:blip r:embed="rId4" cstate="print"/>
          <a:srcRect/>
          <a:stretch>
            <a:fillRect/>
          </a:stretch>
        </p:blipFill>
        <p:spPr bwMode="auto">
          <a:xfrm>
            <a:off x="5929322" y="4143380"/>
            <a:ext cx="2247900" cy="2362200"/>
          </a:xfrm>
          <a:prstGeom prst="rect">
            <a:avLst/>
          </a:prstGeom>
          <a:noFill/>
        </p:spPr>
      </p:pic>
      <p:pic>
        <p:nvPicPr>
          <p:cNvPr id="3082" name="Picture 10" descr="http://healthhabits.files.wordpress.com/2008/10/hypothalamus.png"/>
          <p:cNvPicPr>
            <a:picLocks noChangeAspect="1" noChangeArrowheads="1"/>
          </p:cNvPicPr>
          <p:nvPr/>
        </p:nvPicPr>
        <p:blipFill>
          <a:blip r:embed="rId5" cstate="print"/>
          <a:srcRect/>
          <a:stretch>
            <a:fillRect/>
          </a:stretch>
        </p:blipFill>
        <p:spPr bwMode="auto">
          <a:xfrm>
            <a:off x="2143109" y="4649797"/>
            <a:ext cx="2214578" cy="2053801"/>
          </a:xfrm>
          <a:prstGeom prst="rect">
            <a:avLst/>
          </a:prstGeom>
          <a:noFill/>
        </p:spPr>
      </p:pic>
    </p:spTree>
    <p:extLst>
      <p:ext uri="{BB962C8B-B14F-4D97-AF65-F5344CB8AC3E}">
        <p14:creationId xmlns:p14="http://schemas.microsoft.com/office/powerpoint/2010/main" val="6329105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 name="Text Box 10"/>
          <p:cNvSpPr txBox="1">
            <a:spLocks noChangeArrowheads="1"/>
          </p:cNvSpPr>
          <p:nvPr/>
        </p:nvSpPr>
        <p:spPr bwMode="auto">
          <a:xfrm>
            <a:off x="304800" y="1462088"/>
            <a:ext cx="1752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b="1" dirty="0"/>
              <a:t>Hyperthermia</a:t>
            </a:r>
          </a:p>
        </p:txBody>
      </p:sp>
      <p:sp>
        <p:nvSpPr>
          <p:cNvPr id="14347" name="Rectangle 11"/>
          <p:cNvSpPr>
            <a:spLocks noChangeArrowheads="1"/>
          </p:cNvSpPr>
          <p:nvPr/>
        </p:nvSpPr>
        <p:spPr bwMode="auto">
          <a:xfrm>
            <a:off x="228600" y="1462088"/>
            <a:ext cx="1828800" cy="3667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48" name="Text Box 12"/>
          <p:cNvSpPr txBox="1">
            <a:spLocks noChangeArrowheads="1"/>
          </p:cNvSpPr>
          <p:nvPr/>
        </p:nvSpPr>
        <p:spPr bwMode="auto">
          <a:xfrm>
            <a:off x="2667000" y="1354138"/>
            <a:ext cx="1981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b="1" dirty="0"/>
              <a:t>Heat receptors in the skin</a:t>
            </a:r>
          </a:p>
        </p:txBody>
      </p:sp>
      <p:sp>
        <p:nvSpPr>
          <p:cNvPr id="14349" name="Rectangle 13"/>
          <p:cNvSpPr>
            <a:spLocks noChangeArrowheads="1"/>
          </p:cNvSpPr>
          <p:nvPr/>
        </p:nvSpPr>
        <p:spPr bwMode="auto">
          <a:xfrm>
            <a:off x="2667000" y="1385888"/>
            <a:ext cx="1981200" cy="60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50" name="Line 14"/>
          <p:cNvSpPr>
            <a:spLocks noChangeShapeType="1"/>
          </p:cNvSpPr>
          <p:nvPr/>
        </p:nvSpPr>
        <p:spPr bwMode="auto">
          <a:xfrm>
            <a:off x="4648200" y="1614488"/>
            <a:ext cx="1371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351" name="Text Box 15"/>
          <p:cNvSpPr txBox="1">
            <a:spLocks noChangeArrowheads="1"/>
          </p:cNvSpPr>
          <p:nvPr/>
        </p:nvSpPr>
        <p:spPr bwMode="auto">
          <a:xfrm>
            <a:off x="6019800" y="1400175"/>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b="1"/>
              <a:t>Hypothalamus</a:t>
            </a:r>
          </a:p>
        </p:txBody>
      </p:sp>
      <p:sp>
        <p:nvSpPr>
          <p:cNvPr id="14352" name="Rectangle 16"/>
          <p:cNvSpPr>
            <a:spLocks noChangeArrowheads="1"/>
          </p:cNvSpPr>
          <p:nvPr/>
        </p:nvSpPr>
        <p:spPr bwMode="auto">
          <a:xfrm>
            <a:off x="6019800" y="1309688"/>
            <a:ext cx="1905000" cy="5953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53" name="Text Box 17"/>
          <p:cNvSpPr txBox="1">
            <a:spLocks noChangeArrowheads="1"/>
          </p:cNvSpPr>
          <p:nvPr/>
        </p:nvSpPr>
        <p:spPr bwMode="auto">
          <a:xfrm>
            <a:off x="533400" y="1843088"/>
            <a:ext cx="1066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b="1"/>
              <a:t>Stress</a:t>
            </a:r>
          </a:p>
        </p:txBody>
      </p:sp>
      <p:sp>
        <p:nvSpPr>
          <p:cNvPr id="14354" name="Text Box 18"/>
          <p:cNvSpPr txBox="1">
            <a:spLocks noChangeArrowheads="1"/>
          </p:cNvSpPr>
          <p:nvPr/>
        </p:nvSpPr>
        <p:spPr bwMode="auto">
          <a:xfrm>
            <a:off x="3048000" y="2071688"/>
            <a:ext cx="1600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b="1"/>
              <a:t>Sensors</a:t>
            </a:r>
          </a:p>
        </p:txBody>
      </p:sp>
      <p:sp>
        <p:nvSpPr>
          <p:cNvPr id="14355" name="Text Box 19"/>
          <p:cNvSpPr txBox="1">
            <a:spLocks noChangeArrowheads="1"/>
          </p:cNvSpPr>
          <p:nvPr/>
        </p:nvSpPr>
        <p:spPr bwMode="auto">
          <a:xfrm>
            <a:off x="6096000" y="1995488"/>
            <a:ext cx="1828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b="1"/>
              <a:t>Control Center</a:t>
            </a:r>
          </a:p>
        </p:txBody>
      </p:sp>
      <p:sp>
        <p:nvSpPr>
          <p:cNvPr id="14357" name="Line 21"/>
          <p:cNvSpPr>
            <a:spLocks noChangeShapeType="1"/>
          </p:cNvSpPr>
          <p:nvPr/>
        </p:nvSpPr>
        <p:spPr bwMode="auto">
          <a:xfrm flipH="1">
            <a:off x="8153400" y="1614488"/>
            <a:ext cx="0" cy="2438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358" name="Line 22"/>
          <p:cNvSpPr>
            <a:spLocks noChangeShapeType="1"/>
          </p:cNvSpPr>
          <p:nvPr/>
        </p:nvSpPr>
        <p:spPr bwMode="auto">
          <a:xfrm flipH="1">
            <a:off x="7010400" y="4052888"/>
            <a:ext cx="1143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359" name="Line 23"/>
          <p:cNvSpPr>
            <a:spLocks noChangeShapeType="1"/>
          </p:cNvSpPr>
          <p:nvPr/>
        </p:nvSpPr>
        <p:spPr bwMode="auto">
          <a:xfrm flipH="1" flipV="1">
            <a:off x="5791200" y="3671888"/>
            <a:ext cx="1219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360" name="Line 24"/>
          <p:cNvSpPr>
            <a:spLocks noChangeShapeType="1"/>
          </p:cNvSpPr>
          <p:nvPr/>
        </p:nvSpPr>
        <p:spPr bwMode="auto">
          <a:xfrm flipH="1">
            <a:off x="5791200" y="4052888"/>
            <a:ext cx="12192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361" name="Text Box 25"/>
          <p:cNvSpPr txBox="1">
            <a:spLocks noChangeArrowheads="1"/>
          </p:cNvSpPr>
          <p:nvPr/>
        </p:nvSpPr>
        <p:spPr bwMode="auto">
          <a:xfrm>
            <a:off x="3733800" y="3367088"/>
            <a:ext cx="19050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b="1"/>
              <a:t>Increased activity of sweat glands</a:t>
            </a:r>
          </a:p>
        </p:txBody>
      </p:sp>
      <p:sp>
        <p:nvSpPr>
          <p:cNvPr id="14362" name="Rectangle 26"/>
          <p:cNvSpPr>
            <a:spLocks noChangeArrowheads="1"/>
          </p:cNvSpPr>
          <p:nvPr/>
        </p:nvSpPr>
        <p:spPr bwMode="auto">
          <a:xfrm>
            <a:off x="3581400" y="3367088"/>
            <a:ext cx="2057400" cy="9001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63" name="Text Box 27"/>
          <p:cNvSpPr txBox="1">
            <a:spLocks noChangeArrowheads="1"/>
          </p:cNvSpPr>
          <p:nvPr/>
        </p:nvSpPr>
        <p:spPr bwMode="auto">
          <a:xfrm>
            <a:off x="3581400" y="4478338"/>
            <a:ext cx="2057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b="1"/>
              <a:t>Increased blood flow to the skin</a:t>
            </a:r>
          </a:p>
        </p:txBody>
      </p:sp>
      <p:sp>
        <p:nvSpPr>
          <p:cNvPr id="14364" name="Rectangle 28"/>
          <p:cNvSpPr>
            <a:spLocks noChangeArrowheads="1"/>
          </p:cNvSpPr>
          <p:nvPr/>
        </p:nvSpPr>
        <p:spPr bwMode="auto">
          <a:xfrm>
            <a:off x="3581400" y="4478338"/>
            <a:ext cx="2133600" cy="60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65" name="Text Box 29"/>
          <p:cNvSpPr txBox="1">
            <a:spLocks noChangeArrowheads="1"/>
          </p:cNvSpPr>
          <p:nvPr/>
        </p:nvSpPr>
        <p:spPr bwMode="auto">
          <a:xfrm>
            <a:off x="4114800" y="5348288"/>
            <a:ext cx="152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b="1"/>
              <a:t>Effectors</a:t>
            </a:r>
          </a:p>
        </p:txBody>
      </p:sp>
      <p:sp>
        <p:nvSpPr>
          <p:cNvPr id="14366" name="Text Box 30"/>
          <p:cNvSpPr txBox="1">
            <a:spLocks noChangeArrowheads="1"/>
          </p:cNvSpPr>
          <p:nvPr/>
        </p:nvSpPr>
        <p:spPr bwMode="auto">
          <a:xfrm>
            <a:off x="381000" y="3822700"/>
            <a:ext cx="2209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b="1"/>
              <a:t>Perspiration evaporates cooling the skin</a:t>
            </a:r>
          </a:p>
        </p:txBody>
      </p:sp>
      <p:sp>
        <p:nvSpPr>
          <p:cNvPr id="14367" name="Rectangle 31"/>
          <p:cNvSpPr>
            <a:spLocks noChangeArrowheads="1"/>
          </p:cNvSpPr>
          <p:nvPr/>
        </p:nvSpPr>
        <p:spPr bwMode="auto">
          <a:xfrm>
            <a:off x="304800" y="3824288"/>
            <a:ext cx="2209800"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68" name="Line 32"/>
          <p:cNvSpPr>
            <a:spLocks noChangeShapeType="1"/>
          </p:cNvSpPr>
          <p:nvPr/>
        </p:nvSpPr>
        <p:spPr bwMode="auto">
          <a:xfrm flipH="1">
            <a:off x="2514600" y="3748088"/>
            <a:ext cx="1066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369" name="Line 33"/>
          <p:cNvSpPr>
            <a:spLocks noChangeShapeType="1"/>
          </p:cNvSpPr>
          <p:nvPr/>
        </p:nvSpPr>
        <p:spPr bwMode="auto">
          <a:xfrm flipH="1" flipV="1">
            <a:off x="2514600" y="4433888"/>
            <a:ext cx="10668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370" name="Line 34"/>
          <p:cNvSpPr>
            <a:spLocks noChangeShapeType="1"/>
          </p:cNvSpPr>
          <p:nvPr/>
        </p:nvSpPr>
        <p:spPr bwMode="auto">
          <a:xfrm flipV="1">
            <a:off x="990600" y="2286000"/>
            <a:ext cx="0" cy="1538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371" name="Text Box 35"/>
          <p:cNvSpPr txBox="1">
            <a:spLocks noChangeArrowheads="1"/>
          </p:cNvSpPr>
          <p:nvPr/>
        </p:nvSpPr>
        <p:spPr bwMode="auto">
          <a:xfrm>
            <a:off x="762000" y="4967288"/>
            <a:ext cx="1371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b="1"/>
              <a:t>Effect</a:t>
            </a:r>
          </a:p>
        </p:txBody>
      </p:sp>
      <p:sp>
        <p:nvSpPr>
          <p:cNvPr id="14372" name="Text Box 36"/>
          <p:cNvSpPr txBox="1">
            <a:spLocks noChangeArrowheads="1"/>
          </p:cNvSpPr>
          <p:nvPr/>
        </p:nvSpPr>
        <p:spPr bwMode="auto">
          <a:xfrm>
            <a:off x="1066800" y="2589213"/>
            <a:ext cx="22860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b="1" i="1" dirty="0"/>
              <a:t>Stress is reduced shutting down mechanism</a:t>
            </a:r>
          </a:p>
        </p:txBody>
      </p:sp>
      <p:sp>
        <p:nvSpPr>
          <p:cNvPr id="14373" name="Text Box 37"/>
          <p:cNvSpPr txBox="1">
            <a:spLocks noChangeArrowheads="1"/>
          </p:cNvSpPr>
          <p:nvPr/>
        </p:nvSpPr>
        <p:spPr bwMode="auto">
          <a:xfrm>
            <a:off x="0" y="242888"/>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2800" b="1" dirty="0">
                <a:solidFill>
                  <a:schemeClr val="accent5">
                    <a:lumMod val="60000"/>
                    <a:lumOff val="40000"/>
                  </a:schemeClr>
                </a:solidFill>
              </a:rPr>
              <a:t>Homeostatic Regulation of Body Temperature through Negative Feedback</a:t>
            </a:r>
          </a:p>
        </p:txBody>
      </p:sp>
      <p:sp>
        <p:nvSpPr>
          <p:cNvPr id="14374" name="Line 38"/>
          <p:cNvSpPr>
            <a:spLocks noChangeShapeType="1"/>
          </p:cNvSpPr>
          <p:nvPr/>
        </p:nvSpPr>
        <p:spPr bwMode="auto">
          <a:xfrm>
            <a:off x="2057400" y="16764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375" name="Line 39"/>
          <p:cNvSpPr>
            <a:spLocks noChangeShapeType="1"/>
          </p:cNvSpPr>
          <p:nvPr/>
        </p:nvSpPr>
        <p:spPr bwMode="auto">
          <a:xfrm>
            <a:off x="7924800" y="1600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5193923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23832"/>
            <a:ext cx="8229600" cy="1066800"/>
          </a:xfrm>
        </p:spPr>
        <p:txBody>
          <a:bodyPr/>
          <a:lstStyle/>
          <a:p>
            <a:r>
              <a:rPr lang="en-CA" b="1" dirty="0" smtClean="0"/>
              <a:t>Too Hot??</a:t>
            </a:r>
            <a:endParaRPr lang="en-CA" b="1" dirty="0"/>
          </a:p>
        </p:txBody>
      </p:sp>
      <p:sp>
        <p:nvSpPr>
          <p:cNvPr id="3" name="Content Placeholder 2"/>
          <p:cNvSpPr>
            <a:spLocks noGrp="1"/>
          </p:cNvSpPr>
          <p:nvPr>
            <p:ph sz="quarter" idx="13"/>
          </p:nvPr>
        </p:nvSpPr>
        <p:spPr>
          <a:xfrm>
            <a:off x="428596" y="1520751"/>
            <a:ext cx="8229600" cy="4876039"/>
          </a:xfrm>
        </p:spPr>
        <p:txBody>
          <a:bodyPr>
            <a:normAutofit/>
          </a:bodyPr>
          <a:lstStyle/>
          <a:p>
            <a:r>
              <a:rPr lang="en-CA" dirty="0" smtClean="0"/>
              <a:t>Body works to get rid of extra heat:</a:t>
            </a:r>
          </a:p>
          <a:p>
            <a:pPr lvl="1"/>
            <a:r>
              <a:rPr lang="en-CA" b="1" u="sng" dirty="0" smtClean="0">
                <a:solidFill>
                  <a:schemeClr val="tx1"/>
                </a:solidFill>
              </a:rPr>
              <a:t>Blood vessels dilate</a:t>
            </a:r>
          </a:p>
          <a:p>
            <a:pPr lvl="1"/>
            <a:r>
              <a:rPr lang="en-CA" b="1" u="sng" dirty="0" smtClean="0">
                <a:solidFill>
                  <a:schemeClr val="tx1"/>
                </a:solidFill>
              </a:rPr>
              <a:t>Sweating</a:t>
            </a:r>
          </a:p>
          <a:p>
            <a:pPr lvl="1"/>
            <a:r>
              <a:rPr lang="en-CA" b="1" u="sng" dirty="0" smtClean="0">
                <a:solidFill>
                  <a:schemeClr val="tx1"/>
                </a:solidFill>
              </a:rPr>
              <a:t>Metabolism is slowed</a:t>
            </a:r>
          </a:p>
          <a:p>
            <a:pPr>
              <a:buNone/>
            </a:pPr>
            <a:endParaRPr lang="en-CA" dirty="0" smtClean="0"/>
          </a:p>
          <a:p>
            <a:r>
              <a:rPr lang="en-CA" dirty="0" smtClean="0"/>
              <a:t>Causes of Heat:</a:t>
            </a:r>
          </a:p>
          <a:p>
            <a:pPr lvl="1"/>
            <a:r>
              <a:rPr lang="en-CA" dirty="0" smtClean="0">
                <a:solidFill>
                  <a:schemeClr val="tx1"/>
                </a:solidFill>
              </a:rPr>
              <a:t>Muscles working</a:t>
            </a:r>
          </a:p>
          <a:p>
            <a:pPr lvl="1"/>
            <a:r>
              <a:rPr lang="en-CA" dirty="0" smtClean="0">
                <a:solidFill>
                  <a:schemeClr val="tx1"/>
                </a:solidFill>
              </a:rPr>
              <a:t>Digestion</a:t>
            </a:r>
          </a:p>
          <a:p>
            <a:pPr lvl="1"/>
            <a:r>
              <a:rPr lang="en-CA" dirty="0" smtClean="0">
                <a:solidFill>
                  <a:schemeClr val="tx1"/>
                </a:solidFill>
              </a:rPr>
              <a:t>Hot environment</a:t>
            </a:r>
          </a:p>
        </p:txBody>
      </p:sp>
      <p:pic>
        <p:nvPicPr>
          <p:cNvPr id="2050" name="Picture 2" descr="http://weblogs.sun-sentinel.com/news/weather/hurricane/blog/hot-sun-thermometer.jpg"/>
          <p:cNvPicPr>
            <a:picLocks noChangeAspect="1" noChangeArrowheads="1"/>
          </p:cNvPicPr>
          <p:nvPr/>
        </p:nvPicPr>
        <p:blipFill>
          <a:blip r:embed="rId3" cstate="print"/>
          <a:srcRect/>
          <a:stretch>
            <a:fillRect/>
          </a:stretch>
        </p:blipFill>
        <p:spPr bwMode="auto">
          <a:xfrm>
            <a:off x="5143504" y="3071809"/>
            <a:ext cx="2857520" cy="2815609"/>
          </a:xfrm>
          <a:prstGeom prst="rect">
            <a:avLst/>
          </a:prstGeom>
          <a:noFill/>
        </p:spPr>
      </p:pic>
    </p:spTree>
    <p:extLst>
      <p:ext uri="{BB962C8B-B14F-4D97-AF65-F5344CB8AC3E}">
        <p14:creationId xmlns:p14="http://schemas.microsoft.com/office/powerpoint/2010/main" val="4720381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16304"/>
            <a:ext cx="8229600" cy="1066800"/>
          </a:xfrm>
        </p:spPr>
        <p:txBody>
          <a:bodyPr/>
          <a:lstStyle/>
          <a:p>
            <a:r>
              <a:rPr lang="en-CA" b="1" dirty="0" smtClean="0"/>
              <a:t>Too Cold??</a:t>
            </a:r>
            <a:endParaRPr lang="en-CA" b="1" dirty="0"/>
          </a:p>
        </p:txBody>
      </p:sp>
      <p:sp>
        <p:nvSpPr>
          <p:cNvPr id="3" name="Content Placeholder 2"/>
          <p:cNvSpPr>
            <a:spLocks noGrp="1"/>
          </p:cNvSpPr>
          <p:nvPr>
            <p:ph sz="quarter" idx="13"/>
          </p:nvPr>
        </p:nvSpPr>
        <p:spPr>
          <a:xfrm>
            <a:off x="214282" y="1533508"/>
            <a:ext cx="8715436" cy="5038764"/>
          </a:xfrm>
        </p:spPr>
        <p:txBody>
          <a:bodyPr>
            <a:normAutofit/>
          </a:bodyPr>
          <a:lstStyle/>
          <a:p>
            <a:r>
              <a:rPr lang="en-CA" dirty="0" smtClean="0"/>
              <a:t>Body works to create extra heat:</a:t>
            </a:r>
          </a:p>
          <a:p>
            <a:pPr lvl="1"/>
            <a:r>
              <a:rPr lang="en-CA" b="1" u="sng" dirty="0" smtClean="0">
                <a:solidFill>
                  <a:schemeClr val="tx1"/>
                </a:solidFill>
              </a:rPr>
              <a:t>Blood vessels constrict</a:t>
            </a:r>
          </a:p>
          <a:p>
            <a:pPr lvl="1"/>
            <a:r>
              <a:rPr lang="en-CA" b="1" u="sng" dirty="0" smtClean="0">
                <a:solidFill>
                  <a:schemeClr val="tx1"/>
                </a:solidFill>
              </a:rPr>
              <a:t>Shivering occurs</a:t>
            </a:r>
          </a:p>
          <a:p>
            <a:pPr lvl="1"/>
            <a:r>
              <a:rPr lang="en-CA" b="1" u="sng" dirty="0" smtClean="0">
                <a:solidFill>
                  <a:schemeClr val="tx1"/>
                </a:solidFill>
              </a:rPr>
              <a:t>Raised hairs (Goosebumps) – traps warm air </a:t>
            </a:r>
          </a:p>
          <a:p>
            <a:pPr lvl="1"/>
            <a:r>
              <a:rPr lang="en-CA" b="1" u="sng" dirty="0" smtClean="0">
                <a:solidFill>
                  <a:schemeClr val="tx1"/>
                </a:solidFill>
              </a:rPr>
              <a:t>Increase metabolic processes – creates heat (metabolic energy waste)</a:t>
            </a:r>
          </a:p>
          <a:p>
            <a:pPr lvl="1"/>
            <a:endParaRPr lang="en-CA" dirty="0" smtClean="0">
              <a:solidFill>
                <a:schemeClr val="tx1"/>
              </a:solidFill>
            </a:endParaRPr>
          </a:p>
          <a:p>
            <a:r>
              <a:rPr lang="en-CA" dirty="0" smtClean="0"/>
              <a:t>Causes of Cold:</a:t>
            </a:r>
          </a:p>
          <a:p>
            <a:pPr lvl="1"/>
            <a:r>
              <a:rPr lang="en-CA" dirty="0" smtClean="0">
                <a:solidFill>
                  <a:schemeClr val="tx1"/>
                </a:solidFill>
              </a:rPr>
              <a:t>Cold Weather</a:t>
            </a:r>
          </a:p>
          <a:p>
            <a:pPr lvl="1"/>
            <a:r>
              <a:rPr lang="en-CA" dirty="0" smtClean="0">
                <a:solidFill>
                  <a:schemeClr val="tx1"/>
                </a:solidFill>
              </a:rPr>
              <a:t>Swimming</a:t>
            </a:r>
          </a:p>
          <a:p>
            <a:pPr lvl="1"/>
            <a:r>
              <a:rPr lang="en-CA" dirty="0" smtClean="0">
                <a:solidFill>
                  <a:schemeClr val="tx1"/>
                </a:solidFill>
              </a:rPr>
              <a:t>Sleeping</a:t>
            </a:r>
            <a:endParaRPr lang="en-CA" dirty="0">
              <a:solidFill>
                <a:schemeClr val="tx1"/>
              </a:solidFill>
            </a:endParaRPr>
          </a:p>
        </p:txBody>
      </p:sp>
      <p:pic>
        <p:nvPicPr>
          <p:cNvPr id="1026" name="Picture 2" descr="http://www.bigtimeattic.com/blog/uploaded_images/bigtimeattic_cold_ruler.jpg"/>
          <p:cNvPicPr>
            <a:picLocks noChangeAspect="1" noChangeArrowheads="1"/>
          </p:cNvPicPr>
          <p:nvPr/>
        </p:nvPicPr>
        <p:blipFill>
          <a:blip r:embed="rId3" cstate="print"/>
          <a:srcRect/>
          <a:stretch>
            <a:fillRect/>
          </a:stretch>
        </p:blipFill>
        <p:spPr bwMode="auto">
          <a:xfrm>
            <a:off x="6937170" y="379358"/>
            <a:ext cx="1992548" cy="2007492"/>
          </a:xfrm>
          <a:prstGeom prst="rect">
            <a:avLst/>
          </a:prstGeom>
          <a:noFill/>
        </p:spPr>
      </p:pic>
      <p:pic>
        <p:nvPicPr>
          <p:cNvPr id="1028" name="Picture 4" descr="http://1.bp.blogspot.com/_Fvxs4O09T_8/Slx1-2cfGzI/AAAAAAAAAwY/u67cpdyRAdQ/s400/goosebumps.jpg"/>
          <p:cNvPicPr>
            <a:picLocks noChangeAspect="1" noChangeArrowheads="1"/>
          </p:cNvPicPr>
          <p:nvPr/>
        </p:nvPicPr>
        <p:blipFill>
          <a:blip r:embed="rId4" cstate="print"/>
          <a:srcRect/>
          <a:stretch>
            <a:fillRect/>
          </a:stretch>
        </p:blipFill>
        <p:spPr bwMode="auto">
          <a:xfrm>
            <a:off x="5992822" y="4494616"/>
            <a:ext cx="3151178" cy="2363384"/>
          </a:xfrm>
          <a:prstGeom prst="rect">
            <a:avLst/>
          </a:prstGeom>
          <a:noFill/>
        </p:spPr>
      </p:pic>
    </p:spTree>
    <p:extLst>
      <p:ext uri="{BB962C8B-B14F-4D97-AF65-F5344CB8AC3E}">
        <p14:creationId xmlns:p14="http://schemas.microsoft.com/office/powerpoint/2010/main" val="9932243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graph4.jpg                                                     0017977DT-1000                         C5396D03:">
            <a:hlinkClick r:id="rId3"/>
          </p:cNvPr>
          <p:cNvPicPr>
            <a:picLocks noChangeAspect="1" noChangeArrowheads="1"/>
          </p:cNvPicPr>
          <p:nvPr/>
        </p:nvPicPr>
        <p:blipFill>
          <a:blip r:embed="rId4" cstate="print"/>
          <a:srcRect/>
          <a:stretch>
            <a:fillRect/>
          </a:stretch>
        </p:blipFill>
        <p:spPr bwMode="auto">
          <a:xfrm>
            <a:off x="642910" y="684487"/>
            <a:ext cx="7715304" cy="6173513"/>
          </a:xfrm>
          <a:prstGeom prst="rect">
            <a:avLst/>
          </a:prstGeom>
          <a:noFill/>
        </p:spPr>
      </p:pic>
    </p:spTree>
    <p:extLst>
      <p:ext uri="{BB962C8B-B14F-4D97-AF65-F5344CB8AC3E}">
        <p14:creationId xmlns:p14="http://schemas.microsoft.com/office/powerpoint/2010/main" val="17613725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269875" y="1433513"/>
            <a:ext cx="2057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b="1"/>
              <a:t>Hyperglycemia</a:t>
            </a:r>
          </a:p>
        </p:txBody>
      </p:sp>
      <p:sp>
        <p:nvSpPr>
          <p:cNvPr id="15365" name="Text Box 5"/>
          <p:cNvSpPr txBox="1">
            <a:spLocks noChangeArrowheads="1"/>
          </p:cNvSpPr>
          <p:nvPr/>
        </p:nvSpPr>
        <p:spPr bwMode="auto">
          <a:xfrm>
            <a:off x="2117725" y="48514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ltLang="en-US"/>
          </a:p>
        </p:txBody>
      </p:sp>
      <p:sp>
        <p:nvSpPr>
          <p:cNvPr id="15366" name="Rectangle 6"/>
          <p:cNvSpPr>
            <a:spLocks noChangeArrowheads="1"/>
          </p:cNvSpPr>
          <p:nvPr/>
        </p:nvSpPr>
        <p:spPr bwMode="auto">
          <a:xfrm>
            <a:off x="228600" y="1433513"/>
            <a:ext cx="1905000"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367" name="Line 7"/>
          <p:cNvSpPr>
            <a:spLocks noChangeShapeType="1"/>
          </p:cNvSpPr>
          <p:nvPr/>
        </p:nvSpPr>
        <p:spPr bwMode="auto">
          <a:xfrm flipV="1">
            <a:off x="2133600" y="1676400"/>
            <a:ext cx="1219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368" name="Text Box 8"/>
          <p:cNvSpPr txBox="1">
            <a:spLocks noChangeArrowheads="1"/>
          </p:cNvSpPr>
          <p:nvPr/>
        </p:nvSpPr>
        <p:spPr bwMode="auto">
          <a:xfrm>
            <a:off x="3352800" y="1447800"/>
            <a:ext cx="266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b="1"/>
              <a:t>Pancreas-beta cells</a:t>
            </a:r>
          </a:p>
        </p:txBody>
      </p:sp>
      <p:sp>
        <p:nvSpPr>
          <p:cNvPr id="15369" name="Rectangle 9"/>
          <p:cNvSpPr>
            <a:spLocks noChangeArrowheads="1"/>
          </p:cNvSpPr>
          <p:nvPr/>
        </p:nvSpPr>
        <p:spPr bwMode="auto">
          <a:xfrm>
            <a:off x="3352800" y="1371600"/>
            <a:ext cx="2438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370" name="Text Box 10"/>
          <p:cNvSpPr txBox="1">
            <a:spLocks noChangeArrowheads="1"/>
          </p:cNvSpPr>
          <p:nvPr/>
        </p:nvSpPr>
        <p:spPr bwMode="auto">
          <a:xfrm>
            <a:off x="3124200" y="1981200"/>
            <a:ext cx="312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b="1"/>
              <a:t>Sensor and Control center</a:t>
            </a:r>
          </a:p>
        </p:txBody>
      </p:sp>
      <p:sp>
        <p:nvSpPr>
          <p:cNvPr id="15374" name="Line 14"/>
          <p:cNvSpPr>
            <a:spLocks noChangeShapeType="1"/>
          </p:cNvSpPr>
          <p:nvPr/>
        </p:nvSpPr>
        <p:spPr bwMode="auto">
          <a:xfrm>
            <a:off x="5791200" y="16002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375" name="Text Box 15"/>
          <p:cNvSpPr txBox="1">
            <a:spLocks noChangeArrowheads="1"/>
          </p:cNvSpPr>
          <p:nvPr/>
        </p:nvSpPr>
        <p:spPr bwMode="auto">
          <a:xfrm>
            <a:off x="6629400" y="1385888"/>
            <a:ext cx="228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b="1"/>
              <a:t>Insulin is released</a:t>
            </a:r>
            <a:br>
              <a:rPr lang="en-US" altLang="en-US" b="1"/>
            </a:br>
            <a:r>
              <a:rPr lang="en-US" altLang="en-US" b="1"/>
              <a:t>into blood</a:t>
            </a:r>
          </a:p>
        </p:txBody>
      </p:sp>
      <p:sp>
        <p:nvSpPr>
          <p:cNvPr id="15376" name="Rectangle 16"/>
          <p:cNvSpPr>
            <a:spLocks noChangeArrowheads="1"/>
          </p:cNvSpPr>
          <p:nvPr/>
        </p:nvSpPr>
        <p:spPr bwMode="auto">
          <a:xfrm>
            <a:off x="6629400" y="1371600"/>
            <a:ext cx="2209800" cy="60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377" name="Line 17"/>
          <p:cNvSpPr>
            <a:spLocks noChangeShapeType="1"/>
          </p:cNvSpPr>
          <p:nvPr/>
        </p:nvSpPr>
        <p:spPr bwMode="auto">
          <a:xfrm>
            <a:off x="7772400" y="2133600"/>
            <a:ext cx="0" cy="2590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379" name="Text Box 19"/>
          <p:cNvSpPr txBox="1">
            <a:spLocks noChangeArrowheads="1"/>
          </p:cNvSpPr>
          <p:nvPr/>
        </p:nvSpPr>
        <p:spPr bwMode="auto">
          <a:xfrm>
            <a:off x="3733800" y="4325938"/>
            <a:ext cx="26670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b="1"/>
              <a:t>Liver and Muscle cells take up glucose from the blood</a:t>
            </a:r>
          </a:p>
        </p:txBody>
      </p:sp>
      <p:sp>
        <p:nvSpPr>
          <p:cNvPr id="15380" name="Rectangle 20"/>
          <p:cNvSpPr>
            <a:spLocks noChangeArrowheads="1"/>
          </p:cNvSpPr>
          <p:nvPr/>
        </p:nvSpPr>
        <p:spPr bwMode="auto">
          <a:xfrm>
            <a:off x="3733800" y="4281488"/>
            <a:ext cx="2667000"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381" name="Line 21"/>
          <p:cNvSpPr>
            <a:spLocks noChangeShapeType="1"/>
          </p:cNvSpPr>
          <p:nvPr/>
        </p:nvSpPr>
        <p:spPr bwMode="auto">
          <a:xfrm flipH="1">
            <a:off x="6400800" y="4738688"/>
            <a:ext cx="1371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382" name="Line 22"/>
          <p:cNvSpPr>
            <a:spLocks noChangeShapeType="1"/>
          </p:cNvSpPr>
          <p:nvPr/>
        </p:nvSpPr>
        <p:spPr bwMode="auto">
          <a:xfrm flipH="1">
            <a:off x="2286000" y="4814888"/>
            <a:ext cx="1447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383" name="Text Box 23"/>
          <p:cNvSpPr txBox="1">
            <a:spLocks noChangeArrowheads="1"/>
          </p:cNvSpPr>
          <p:nvPr/>
        </p:nvSpPr>
        <p:spPr bwMode="auto">
          <a:xfrm>
            <a:off x="4419600" y="5424488"/>
            <a:ext cx="1295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b="1"/>
              <a:t>Effectors </a:t>
            </a:r>
          </a:p>
        </p:txBody>
      </p:sp>
      <p:sp>
        <p:nvSpPr>
          <p:cNvPr id="15384" name="Text Box 24"/>
          <p:cNvSpPr txBox="1">
            <a:spLocks noChangeArrowheads="1"/>
          </p:cNvSpPr>
          <p:nvPr/>
        </p:nvSpPr>
        <p:spPr bwMode="auto">
          <a:xfrm>
            <a:off x="457200" y="4478338"/>
            <a:ext cx="1828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b="1"/>
              <a:t>Blood glucose is reduced</a:t>
            </a:r>
          </a:p>
        </p:txBody>
      </p:sp>
      <p:sp>
        <p:nvSpPr>
          <p:cNvPr id="15386" name="Rectangle 26"/>
          <p:cNvSpPr>
            <a:spLocks noChangeArrowheads="1"/>
          </p:cNvSpPr>
          <p:nvPr/>
        </p:nvSpPr>
        <p:spPr bwMode="auto">
          <a:xfrm>
            <a:off x="381000" y="4433888"/>
            <a:ext cx="19050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387" name="Line 27"/>
          <p:cNvSpPr>
            <a:spLocks noChangeShapeType="1"/>
          </p:cNvSpPr>
          <p:nvPr/>
        </p:nvSpPr>
        <p:spPr bwMode="auto">
          <a:xfrm flipV="1">
            <a:off x="1143000" y="2209800"/>
            <a:ext cx="0" cy="2209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388" name="Text Box 28"/>
          <p:cNvSpPr txBox="1">
            <a:spLocks noChangeArrowheads="1"/>
          </p:cNvSpPr>
          <p:nvPr/>
        </p:nvSpPr>
        <p:spPr bwMode="auto">
          <a:xfrm>
            <a:off x="1295400" y="2894013"/>
            <a:ext cx="21336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b="1"/>
              <a:t>Stress is reduced shutting down mechanism</a:t>
            </a:r>
          </a:p>
        </p:txBody>
      </p:sp>
      <p:sp>
        <p:nvSpPr>
          <p:cNvPr id="15390" name="Text Box 30"/>
          <p:cNvSpPr txBox="1">
            <a:spLocks noChangeArrowheads="1"/>
          </p:cNvSpPr>
          <p:nvPr/>
        </p:nvSpPr>
        <p:spPr bwMode="auto">
          <a:xfrm>
            <a:off x="685800" y="19050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b="1"/>
              <a:t>Stress</a:t>
            </a:r>
          </a:p>
        </p:txBody>
      </p:sp>
      <p:sp>
        <p:nvSpPr>
          <p:cNvPr id="15391" name="Text Box 31"/>
          <p:cNvSpPr txBox="1">
            <a:spLocks noChangeArrowheads="1"/>
          </p:cNvSpPr>
          <p:nvPr/>
        </p:nvSpPr>
        <p:spPr bwMode="auto">
          <a:xfrm>
            <a:off x="0" y="609600"/>
            <a:ext cx="464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a:p>
        </p:txBody>
      </p:sp>
      <p:sp>
        <p:nvSpPr>
          <p:cNvPr id="15392" name="Text Box 32"/>
          <p:cNvSpPr txBox="1">
            <a:spLocks noChangeArrowheads="1"/>
          </p:cNvSpPr>
          <p:nvPr/>
        </p:nvSpPr>
        <p:spPr bwMode="auto">
          <a:xfrm>
            <a:off x="0" y="609600"/>
            <a:ext cx="335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a:p>
        </p:txBody>
      </p:sp>
      <p:sp>
        <p:nvSpPr>
          <p:cNvPr id="15393" name="Text Box 33"/>
          <p:cNvSpPr txBox="1">
            <a:spLocks noChangeArrowheads="1"/>
          </p:cNvSpPr>
          <p:nvPr/>
        </p:nvSpPr>
        <p:spPr bwMode="auto">
          <a:xfrm>
            <a:off x="609600" y="152400"/>
            <a:ext cx="8001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2400" b="1"/>
              <a:t>Homeostatic Regulation of Blood Sugar through Negative Feedback</a:t>
            </a:r>
          </a:p>
        </p:txBody>
      </p:sp>
    </p:spTree>
    <p:extLst>
      <p:ext uri="{BB962C8B-B14F-4D97-AF65-F5344CB8AC3E}">
        <p14:creationId xmlns:p14="http://schemas.microsoft.com/office/powerpoint/2010/main" val="1623015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047" y="1364566"/>
            <a:ext cx="6517482" cy="1376289"/>
          </a:xfrm>
        </p:spPr>
        <p:txBody>
          <a:bodyPr>
            <a:normAutofit/>
          </a:bodyPr>
          <a:lstStyle/>
          <a:p>
            <a:r>
              <a:rPr lang="en-US" sz="5400" dirty="0" smtClean="0"/>
              <a:t>Warm-up</a:t>
            </a:r>
            <a:endParaRPr lang="en-US" sz="5400" dirty="0"/>
          </a:p>
        </p:txBody>
      </p:sp>
      <p:sp>
        <p:nvSpPr>
          <p:cNvPr id="3" name="Subtitle 2"/>
          <p:cNvSpPr>
            <a:spLocks noGrp="1"/>
          </p:cNvSpPr>
          <p:nvPr>
            <p:ph type="subTitle" idx="1"/>
          </p:nvPr>
        </p:nvSpPr>
        <p:spPr>
          <a:xfrm>
            <a:off x="849025" y="3028072"/>
            <a:ext cx="6517482" cy="2655276"/>
          </a:xfrm>
        </p:spPr>
        <p:txBody>
          <a:bodyPr>
            <a:noAutofit/>
          </a:bodyPr>
          <a:lstStyle/>
          <a:p>
            <a:pPr marL="457200" indent="-457200" algn="l">
              <a:buFont typeface="+mj-lt"/>
              <a:buAutoNum type="arabicPeriod"/>
            </a:pPr>
            <a:r>
              <a:rPr lang="en-US" sz="2000" dirty="0" smtClean="0"/>
              <a:t>Stand up &amp; balance on one foot.</a:t>
            </a:r>
          </a:p>
          <a:p>
            <a:pPr marL="457200" indent="-457200" algn="l">
              <a:buFont typeface="+mj-lt"/>
              <a:buAutoNum type="arabicPeriod"/>
            </a:pPr>
            <a:r>
              <a:rPr lang="en-US" sz="2000" dirty="0" smtClean="0"/>
              <a:t>Stay in this position until Ms. P tells you to switch or stop.</a:t>
            </a:r>
          </a:p>
          <a:p>
            <a:pPr marL="457200" indent="-457200" algn="l">
              <a:buFont typeface="+mj-lt"/>
              <a:buAutoNum type="arabicPeriod"/>
            </a:pPr>
            <a:r>
              <a:rPr lang="en-US" sz="2000" dirty="0" smtClean="0"/>
              <a:t>While you’re balancing, discuss with the person closest to you what you are feeling (physically) the longer you stand on one foot.</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0940" y="0"/>
            <a:ext cx="2893060" cy="3417000"/>
          </a:xfrm>
          <a:prstGeom prst="rect">
            <a:avLst/>
          </a:prstGeom>
        </p:spPr>
      </p:pic>
    </p:spTree>
    <p:extLst>
      <p:ext uri="{BB962C8B-B14F-4D97-AF65-F5344CB8AC3E}">
        <p14:creationId xmlns:p14="http://schemas.microsoft.com/office/powerpoint/2010/main" val="1650537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b="45882"/>
          <a:stretch>
            <a:fillRect/>
          </a:stretch>
        </p:blipFill>
        <p:spPr bwMode="auto">
          <a:xfrm>
            <a:off x="2152650" y="3124200"/>
            <a:ext cx="501015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126" name="Text Box 6"/>
          <p:cNvSpPr txBox="1">
            <a:spLocks noChangeArrowheads="1"/>
          </p:cNvSpPr>
          <p:nvPr/>
        </p:nvSpPr>
        <p:spPr bwMode="auto">
          <a:xfrm>
            <a:off x="152400" y="152400"/>
            <a:ext cx="8915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2400" b="1"/>
              <a:t>Negative Feedback Via a Hormonal Pathway</a:t>
            </a:r>
            <a:br>
              <a:rPr lang="en-US" altLang="en-US" sz="2400" b="1"/>
            </a:br>
            <a:r>
              <a:rPr lang="en-US" altLang="en-US" sz="2400" b="1"/>
              <a:t>Regulation of Blood Sugar</a:t>
            </a:r>
          </a:p>
        </p:txBody>
      </p:sp>
      <p:sp>
        <p:nvSpPr>
          <p:cNvPr id="5127" name="Text Box 7"/>
          <p:cNvSpPr txBox="1">
            <a:spLocks noChangeArrowheads="1"/>
          </p:cNvSpPr>
          <p:nvPr/>
        </p:nvSpPr>
        <p:spPr bwMode="auto">
          <a:xfrm>
            <a:off x="533400" y="1355725"/>
            <a:ext cx="8077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000" b="1"/>
              <a:t>Hormones play an important role in many homeostatic pathways.  Hormones are produced by endocrine glands.  They enter the blood after being produced and travel throughout the body.  However, hormones have their effect on specific target tissues. </a:t>
            </a:r>
          </a:p>
        </p:txBody>
      </p:sp>
    </p:spTree>
    <p:extLst>
      <p:ext uri="{BB962C8B-B14F-4D97-AF65-F5344CB8AC3E}">
        <p14:creationId xmlns:p14="http://schemas.microsoft.com/office/powerpoint/2010/main" val="6763418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182" y="252413"/>
            <a:ext cx="8229600" cy="1066800"/>
          </a:xfrm>
        </p:spPr>
        <p:txBody>
          <a:bodyPr/>
          <a:lstStyle/>
          <a:p>
            <a:r>
              <a:rPr lang="en-CA" b="1" dirty="0" smtClean="0"/>
              <a:t>Excreting Wastes</a:t>
            </a:r>
            <a:endParaRPr lang="en-CA" b="1" dirty="0"/>
          </a:p>
        </p:txBody>
      </p:sp>
      <p:sp>
        <p:nvSpPr>
          <p:cNvPr id="3" name="Content Placeholder 2"/>
          <p:cNvSpPr>
            <a:spLocks noGrp="1"/>
          </p:cNvSpPr>
          <p:nvPr>
            <p:ph sz="quarter" idx="13"/>
          </p:nvPr>
        </p:nvSpPr>
        <p:spPr>
          <a:xfrm>
            <a:off x="457200" y="1470616"/>
            <a:ext cx="8229600" cy="4963329"/>
          </a:xfrm>
        </p:spPr>
        <p:txBody>
          <a:bodyPr>
            <a:normAutofit/>
          </a:bodyPr>
          <a:lstStyle/>
          <a:p>
            <a:r>
              <a:rPr lang="en-CA" dirty="0" smtClean="0"/>
              <a:t>Wastes are constantly being created in the body as we go about converting complex organic compounds into simpler ones.</a:t>
            </a:r>
          </a:p>
          <a:p>
            <a:endParaRPr lang="en-CA" dirty="0" smtClean="0"/>
          </a:p>
          <a:p>
            <a:r>
              <a:rPr lang="en-CA" dirty="0" smtClean="0"/>
              <a:t>Often waste products are toxic and must be converted into less toxic substances.</a:t>
            </a:r>
          </a:p>
          <a:p>
            <a:endParaRPr lang="en-CA" dirty="0" smtClean="0"/>
          </a:p>
          <a:p>
            <a:r>
              <a:rPr lang="en-CA" b="1" u="sng" dirty="0" smtClean="0"/>
              <a:t>Wastes in the human body are stored until elimination is possible.</a:t>
            </a:r>
            <a:endParaRPr lang="en-CA" b="1" u="sng" dirty="0"/>
          </a:p>
        </p:txBody>
      </p:sp>
      <p:pic>
        <p:nvPicPr>
          <p:cNvPr id="30722" name="Picture 2" descr="http://thedirty30.files.wordpress.com/2009/07/low-flow-toilet.jpg"/>
          <p:cNvPicPr>
            <a:picLocks noChangeAspect="1" noChangeArrowheads="1"/>
          </p:cNvPicPr>
          <p:nvPr/>
        </p:nvPicPr>
        <p:blipFill>
          <a:blip r:embed="rId3" cstate="print"/>
          <a:srcRect/>
          <a:stretch>
            <a:fillRect/>
          </a:stretch>
        </p:blipFill>
        <p:spPr bwMode="auto">
          <a:xfrm>
            <a:off x="7604620" y="171440"/>
            <a:ext cx="1082180" cy="1428760"/>
          </a:xfrm>
          <a:prstGeom prst="rect">
            <a:avLst/>
          </a:prstGeom>
          <a:noFill/>
        </p:spPr>
      </p:pic>
    </p:spTree>
    <p:extLst>
      <p:ext uri="{BB962C8B-B14F-4D97-AF65-F5344CB8AC3E}">
        <p14:creationId xmlns:p14="http://schemas.microsoft.com/office/powerpoint/2010/main" val="5712134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medgadget.com/archives/img/Kidney05-full.jpg"/>
          <p:cNvPicPr>
            <a:picLocks noChangeAspect="1" noChangeArrowheads="1"/>
          </p:cNvPicPr>
          <p:nvPr/>
        </p:nvPicPr>
        <p:blipFill>
          <a:blip r:embed="rId3" cstate="print"/>
          <a:srcRect/>
          <a:stretch>
            <a:fillRect/>
          </a:stretch>
        </p:blipFill>
        <p:spPr bwMode="auto">
          <a:xfrm>
            <a:off x="7686140" y="0"/>
            <a:ext cx="1457860" cy="1786530"/>
          </a:xfrm>
          <a:prstGeom prst="rect">
            <a:avLst/>
          </a:prstGeom>
          <a:noFill/>
        </p:spPr>
      </p:pic>
      <p:sp>
        <p:nvSpPr>
          <p:cNvPr id="2" name="Title 1"/>
          <p:cNvSpPr>
            <a:spLocks noGrp="1"/>
          </p:cNvSpPr>
          <p:nvPr>
            <p:ph type="title"/>
          </p:nvPr>
        </p:nvSpPr>
        <p:spPr>
          <a:xfrm>
            <a:off x="428596" y="331646"/>
            <a:ext cx="8229600" cy="1066800"/>
          </a:xfrm>
        </p:spPr>
        <p:txBody>
          <a:bodyPr/>
          <a:lstStyle/>
          <a:p>
            <a:r>
              <a:rPr lang="en-CA" b="1" dirty="0" smtClean="0"/>
              <a:t>Ammonia – The Kidney</a:t>
            </a:r>
            <a:endParaRPr lang="en-CA" b="1" dirty="0"/>
          </a:p>
        </p:txBody>
      </p:sp>
      <p:sp>
        <p:nvSpPr>
          <p:cNvPr id="3" name="Content Placeholder 2"/>
          <p:cNvSpPr>
            <a:spLocks noGrp="1"/>
          </p:cNvSpPr>
          <p:nvPr>
            <p:ph sz="quarter" idx="13"/>
          </p:nvPr>
        </p:nvSpPr>
        <p:spPr>
          <a:xfrm>
            <a:off x="428596" y="1554174"/>
            <a:ext cx="8229600" cy="4914054"/>
          </a:xfrm>
        </p:spPr>
        <p:txBody>
          <a:bodyPr>
            <a:normAutofit/>
          </a:bodyPr>
          <a:lstStyle/>
          <a:p>
            <a:r>
              <a:rPr lang="en-CA" b="1" u="sng" dirty="0" smtClean="0"/>
              <a:t>Ammonia(NH3) is created during protein        catabolism through the deamination of amino acids</a:t>
            </a:r>
          </a:p>
          <a:p>
            <a:pPr lvl="1"/>
            <a:r>
              <a:rPr lang="en-CA" dirty="0" smtClean="0">
                <a:solidFill>
                  <a:schemeClr val="tx1"/>
                </a:solidFill>
              </a:rPr>
              <a:t>Extremely toxic</a:t>
            </a:r>
          </a:p>
          <a:p>
            <a:r>
              <a:rPr lang="en-CA" dirty="0" smtClean="0"/>
              <a:t>2 NH3 combine with CO2 to form urea</a:t>
            </a:r>
          </a:p>
          <a:p>
            <a:pPr lvl="1"/>
            <a:r>
              <a:rPr lang="en-CA" dirty="0" smtClean="0">
                <a:solidFill>
                  <a:schemeClr val="tx1"/>
                </a:solidFill>
              </a:rPr>
              <a:t>Much less toxic than NH3</a:t>
            </a:r>
          </a:p>
          <a:p>
            <a:pPr lvl="1">
              <a:buNone/>
            </a:pPr>
            <a:endParaRPr lang="en-CA" dirty="0" smtClean="0">
              <a:solidFill>
                <a:schemeClr val="tx1"/>
              </a:solidFill>
            </a:endParaRPr>
          </a:p>
          <a:p>
            <a:r>
              <a:rPr lang="en-CA" dirty="0" smtClean="0"/>
              <a:t>(Uric acid - a by-product of nucleic acid catabolism is also excreted by the kidney)</a:t>
            </a:r>
            <a:endParaRPr lang="en-CA" dirty="0"/>
          </a:p>
        </p:txBody>
      </p:sp>
      <p:pic>
        <p:nvPicPr>
          <p:cNvPr id="13314" name="Picture 2" descr="http://t2.gstatic.com/images?q=tbn:ANd9GcSMunFuWZ_oGvZsZ_GoVTr_IgZOXRZAd-1JvI8OUGM25VfZn2LB"/>
          <p:cNvPicPr>
            <a:picLocks noChangeAspect="1" noChangeArrowheads="1"/>
          </p:cNvPicPr>
          <p:nvPr/>
        </p:nvPicPr>
        <p:blipFill>
          <a:blip r:embed="rId4" cstate="print"/>
          <a:srcRect/>
          <a:stretch>
            <a:fillRect/>
          </a:stretch>
        </p:blipFill>
        <p:spPr bwMode="auto">
          <a:xfrm>
            <a:off x="7270618" y="3714752"/>
            <a:ext cx="1873382" cy="1500198"/>
          </a:xfrm>
          <a:prstGeom prst="rect">
            <a:avLst/>
          </a:prstGeom>
          <a:noFill/>
        </p:spPr>
      </p:pic>
    </p:spTree>
    <p:extLst>
      <p:ext uri="{BB962C8B-B14F-4D97-AF65-F5344CB8AC3E}">
        <p14:creationId xmlns:p14="http://schemas.microsoft.com/office/powerpoint/2010/main" val="28054481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3"/>
          </p:nvPr>
        </p:nvSpPr>
        <p:spPr/>
        <p:txBody>
          <a:bodyPr/>
          <a:lstStyle/>
          <a:p>
            <a:endParaRPr lang="en-CA" dirty="0"/>
          </a:p>
        </p:txBody>
      </p:sp>
      <p:pic>
        <p:nvPicPr>
          <p:cNvPr id="4" name="Picture 3" descr="Picture 1.png"/>
          <p:cNvPicPr/>
          <p:nvPr/>
        </p:nvPicPr>
        <p:blipFill>
          <a:blip r:embed="rId3" cstate="print"/>
          <a:stretch>
            <a:fillRect/>
          </a:stretch>
        </p:blipFill>
        <p:spPr>
          <a:xfrm>
            <a:off x="0" y="0"/>
            <a:ext cx="9144000" cy="6858000"/>
          </a:xfrm>
          <a:prstGeom prst="rect">
            <a:avLst/>
          </a:prstGeom>
        </p:spPr>
      </p:pic>
      <p:sp>
        <p:nvSpPr>
          <p:cNvPr id="5" name="Rectangle 4"/>
          <p:cNvSpPr/>
          <p:nvPr/>
        </p:nvSpPr>
        <p:spPr>
          <a:xfrm>
            <a:off x="1403648" y="0"/>
            <a:ext cx="2736304" cy="666936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118054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95270"/>
            <a:ext cx="8229600" cy="1066800"/>
          </a:xfrm>
        </p:spPr>
        <p:txBody>
          <a:bodyPr>
            <a:normAutofit fontScale="90000"/>
          </a:bodyPr>
          <a:lstStyle/>
          <a:p>
            <a:r>
              <a:rPr lang="en-CA" b="1" dirty="0" smtClean="0"/>
              <a:t>Solution – Higher Order Organisms</a:t>
            </a:r>
            <a:endParaRPr lang="en-CA" b="1" dirty="0"/>
          </a:p>
        </p:txBody>
      </p:sp>
      <p:sp>
        <p:nvSpPr>
          <p:cNvPr id="3" name="Content Placeholder 2"/>
          <p:cNvSpPr>
            <a:spLocks noGrp="1"/>
          </p:cNvSpPr>
          <p:nvPr>
            <p:ph sz="quarter" idx="13"/>
          </p:nvPr>
        </p:nvSpPr>
        <p:spPr>
          <a:xfrm>
            <a:off x="428596" y="1687866"/>
            <a:ext cx="8229600" cy="4780362"/>
          </a:xfrm>
        </p:spPr>
        <p:txBody>
          <a:bodyPr/>
          <a:lstStyle/>
          <a:p>
            <a:r>
              <a:rPr lang="en-CA" dirty="0" smtClean="0"/>
              <a:t>The Kidney/Urinary System</a:t>
            </a:r>
            <a:endParaRPr lang="en-CA" dirty="0"/>
          </a:p>
        </p:txBody>
      </p:sp>
      <p:pic>
        <p:nvPicPr>
          <p:cNvPr id="41986" name="Picture 2" descr="http://www.rush.edu/rumc/images/ei_0273.gif"/>
          <p:cNvPicPr>
            <a:picLocks noChangeAspect="1" noChangeArrowheads="1"/>
          </p:cNvPicPr>
          <p:nvPr/>
        </p:nvPicPr>
        <p:blipFill>
          <a:blip r:embed="rId3" cstate="print"/>
          <a:srcRect/>
          <a:stretch>
            <a:fillRect/>
          </a:stretch>
        </p:blipFill>
        <p:spPr bwMode="auto">
          <a:xfrm>
            <a:off x="1785918" y="2857496"/>
            <a:ext cx="5429288" cy="3585379"/>
          </a:xfrm>
          <a:prstGeom prst="rect">
            <a:avLst/>
          </a:prstGeom>
          <a:noFill/>
        </p:spPr>
      </p:pic>
    </p:spTree>
    <p:extLst>
      <p:ext uri="{BB962C8B-B14F-4D97-AF65-F5344CB8AC3E}">
        <p14:creationId xmlns:p14="http://schemas.microsoft.com/office/powerpoint/2010/main" val="24559522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23832"/>
            <a:ext cx="8229600" cy="1066800"/>
          </a:xfrm>
        </p:spPr>
        <p:txBody>
          <a:bodyPr/>
          <a:lstStyle/>
          <a:p>
            <a:r>
              <a:rPr lang="en-CA" b="1" dirty="0" smtClean="0"/>
              <a:t>Carbon Dioxide – The Lungs</a:t>
            </a:r>
            <a:endParaRPr lang="en-CA" b="1" dirty="0"/>
          </a:p>
        </p:txBody>
      </p:sp>
      <p:sp>
        <p:nvSpPr>
          <p:cNvPr id="3" name="Content Placeholder 2"/>
          <p:cNvSpPr>
            <a:spLocks noGrp="1"/>
          </p:cNvSpPr>
          <p:nvPr>
            <p:ph sz="quarter" idx="13"/>
          </p:nvPr>
        </p:nvSpPr>
        <p:spPr>
          <a:xfrm>
            <a:off x="428596" y="1621020"/>
            <a:ext cx="8229600" cy="4775770"/>
          </a:xfrm>
        </p:spPr>
        <p:txBody>
          <a:bodyPr/>
          <a:lstStyle/>
          <a:p>
            <a:r>
              <a:rPr lang="en-CA" b="1" u="sng" dirty="0" smtClean="0"/>
              <a:t>This waste product is formed during aerobic cellular respiration and is exhaled by the lungs.</a:t>
            </a:r>
          </a:p>
          <a:p>
            <a:pPr>
              <a:buNone/>
            </a:pPr>
            <a:endParaRPr lang="en-CA" dirty="0"/>
          </a:p>
        </p:txBody>
      </p:sp>
      <p:pic>
        <p:nvPicPr>
          <p:cNvPr id="32770" name="Picture 2" descr="http://tell.fll.purdue.edu/JapanProj/FLClipart/Medical/exhale.gif"/>
          <p:cNvPicPr>
            <a:picLocks noChangeAspect="1" noChangeArrowheads="1"/>
          </p:cNvPicPr>
          <p:nvPr/>
        </p:nvPicPr>
        <p:blipFill>
          <a:blip r:embed="rId3" cstate="print"/>
          <a:srcRect/>
          <a:stretch>
            <a:fillRect/>
          </a:stretch>
        </p:blipFill>
        <p:spPr bwMode="auto">
          <a:xfrm>
            <a:off x="5868144" y="3215588"/>
            <a:ext cx="3071834" cy="3642412"/>
          </a:xfrm>
          <a:prstGeom prst="rect">
            <a:avLst/>
          </a:prstGeom>
          <a:noFill/>
        </p:spPr>
      </p:pic>
    </p:spTree>
    <p:extLst>
      <p:ext uri="{BB962C8B-B14F-4D97-AF65-F5344CB8AC3E}">
        <p14:creationId xmlns:p14="http://schemas.microsoft.com/office/powerpoint/2010/main" val="12891668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994" y="323832"/>
            <a:ext cx="8229600" cy="1066800"/>
          </a:xfrm>
        </p:spPr>
        <p:txBody>
          <a:bodyPr/>
          <a:lstStyle/>
          <a:p>
            <a:r>
              <a:rPr lang="en-CA" b="1" dirty="0" smtClean="0"/>
              <a:t>Lactic Acid – The Liver</a:t>
            </a:r>
            <a:endParaRPr lang="en-CA" b="1" dirty="0"/>
          </a:p>
        </p:txBody>
      </p:sp>
      <p:sp>
        <p:nvSpPr>
          <p:cNvPr id="3" name="Content Placeholder 2"/>
          <p:cNvSpPr>
            <a:spLocks noGrp="1"/>
          </p:cNvSpPr>
          <p:nvPr>
            <p:ph sz="quarter" idx="13"/>
          </p:nvPr>
        </p:nvSpPr>
        <p:spPr/>
        <p:txBody>
          <a:bodyPr/>
          <a:lstStyle/>
          <a:p>
            <a:r>
              <a:rPr lang="en-CA" dirty="0" smtClean="0"/>
              <a:t>A waste product from anaerobic respiration.</a:t>
            </a:r>
            <a:endParaRPr lang="en-CA" dirty="0"/>
          </a:p>
        </p:txBody>
      </p:sp>
      <p:pic>
        <p:nvPicPr>
          <p:cNvPr id="33794" name="Picture 2" descr="http://www.siskiyous.edu/class/guid1/Liver.jpg"/>
          <p:cNvPicPr>
            <a:picLocks noChangeAspect="1" noChangeArrowheads="1"/>
          </p:cNvPicPr>
          <p:nvPr/>
        </p:nvPicPr>
        <p:blipFill>
          <a:blip r:embed="rId3" cstate="print"/>
          <a:srcRect/>
          <a:stretch>
            <a:fillRect/>
          </a:stretch>
        </p:blipFill>
        <p:spPr bwMode="auto">
          <a:xfrm>
            <a:off x="2958161" y="2900135"/>
            <a:ext cx="3649818" cy="3867526"/>
          </a:xfrm>
          <a:prstGeom prst="rect">
            <a:avLst/>
          </a:prstGeom>
          <a:noFill/>
        </p:spPr>
      </p:pic>
    </p:spTree>
    <p:extLst>
      <p:ext uri="{BB962C8B-B14F-4D97-AF65-F5344CB8AC3E}">
        <p14:creationId xmlns:p14="http://schemas.microsoft.com/office/powerpoint/2010/main" val="3315050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573" y="112081"/>
            <a:ext cx="7773338" cy="1596177"/>
          </a:xfrm>
        </p:spPr>
        <p:txBody>
          <a:bodyPr/>
          <a:lstStyle/>
          <a:p>
            <a:r>
              <a:rPr lang="en-US" dirty="0" smtClean="0"/>
              <a:t>FEEDBACK</a:t>
            </a:r>
            <a:endParaRPr lang="en-US"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376963" y="1233726"/>
            <a:ext cx="3767037" cy="3424237"/>
          </a:xfrm>
        </p:spPr>
      </p:pic>
      <p:sp>
        <p:nvSpPr>
          <p:cNvPr id="5" name="TextBox 4"/>
          <p:cNvSpPr txBox="1"/>
          <p:nvPr/>
        </p:nvSpPr>
        <p:spPr>
          <a:xfrm>
            <a:off x="464234" y="1345766"/>
            <a:ext cx="4912729" cy="4524315"/>
          </a:xfrm>
          <a:prstGeom prst="rect">
            <a:avLst/>
          </a:prstGeom>
          <a:noFill/>
        </p:spPr>
        <p:txBody>
          <a:bodyPr wrap="square" rtlCol="0">
            <a:spAutoFit/>
          </a:bodyPr>
          <a:lstStyle/>
          <a:p>
            <a:r>
              <a:rPr lang="en-US" sz="2400" dirty="0" smtClean="0">
                <a:solidFill>
                  <a:schemeClr val="accent2">
                    <a:lumMod val="60000"/>
                    <a:lumOff val="40000"/>
                  </a:schemeClr>
                </a:solidFill>
              </a:rPr>
              <a:t>DISCUSS WITH YOUR NEIGHBOR…</a:t>
            </a:r>
          </a:p>
          <a:p>
            <a:pPr marL="285750" indent="-285750">
              <a:buFont typeface="Courier New" charset="0"/>
              <a:buChar char="o"/>
            </a:pPr>
            <a:r>
              <a:rPr lang="en-US" sz="2400" dirty="0" smtClean="0"/>
              <a:t>What is feedback?</a:t>
            </a:r>
          </a:p>
          <a:p>
            <a:pPr marL="285750" indent="-285750">
              <a:buFont typeface="Courier New" charset="0"/>
              <a:buChar char="o"/>
            </a:pPr>
            <a:r>
              <a:rPr lang="en-US" sz="2400" dirty="0" smtClean="0"/>
              <a:t>With what do you associate this term?</a:t>
            </a:r>
          </a:p>
          <a:p>
            <a:pPr marL="285750" indent="-285750">
              <a:buFont typeface="Courier New" charset="0"/>
              <a:buChar char="o"/>
            </a:pPr>
            <a:r>
              <a:rPr lang="en-US" sz="2400" dirty="0" smtClean="0"/>
              <a:t>Based on the previous question, what would be considered normal or acceptable?</a:t>
            </a:r>
          </a:p>
          <a:p>
            <a:pPr marL="285750" indent="-285750">
              <a:buFont typeface="Courier New" charset="0"/>
              <a:buChar char="o"/>
            </a:pPr>
            <a:r>
              <a:rPr lang="en-US" sz="2400" dirty="0" smtClean="0"/>
              <a:t>What happens if it’s not normal or acceptable?</a:t>
            </a:r>
          </a:p>
          <a:p>
            <a:pPr marL="285750" indent="-285750">
              <a:buFont typeface="Courier New" charset="0"/>
              <a:buChar char="o"/>
            </a:pPr>
            <a:r>
              <a:rPr lang="en-US" sz="2400" dirty="0" smtClean="0"/>
              <a:t>What processes in the human body need to be kept with a particular range?</a:t>
            </a:r>
            <a:endParaRPr lang="en-US" sz="2400" dirty="0"/>
          </a:p>
        </p:txBody>
      </p:sp>
    </p:spTree>
    <p:extLst>
      <p:ext uri="{BB962C8B-B14F-4D97-AF65-F5344CB8AC3E}">
        <p14:creationId xmlns:p14="http://schemas.microsoft.com/office/powerpoint/2010/main" val="283725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79745"/>
            <a:ext cx="7772400" cy="1470025"/>
          </a:xfrm>
        </p:spPr>
        <p:txBody>
          <a:bodyPr/>
          <a:lstStyle/>
          <a:p>
            <a:r>
              <a:rPr lang="en-CA" dirty="0" smtClean="0"/>
              <a:t>Homeostasis</a:t>
            </a:r>
            <a:endParaRPr lang="en-CA" dirty="0"/>
          </a:p>
        </p:txBody>
      </p:sp>
      <p:sp>
        <p:nvSpPr>
          <p:cNvPr id="4" name="Subtitle 3"/>
          <p:cNvSpPr>
            <a:spLocks noGrp="1"/>
          </p:cNvSpPr>
          <p:nvPr>
            <p:ph type="subTitle" idx="1"/>
          </p:nvPr>
        </p:nvSpPr>
        <p:spPr>
          <a:xfrm>
            <a:off x="1371600" y="3159270"/>
            <a:ext cx="6400800" cy="1752600"/>
          </a:xfrm>
        </p:spPr>
        <p:txBody>
          <a:bodyPr/>
          <a:lstStyle/>
          <a:p>
            <a:r>
              <a:rPr lang="en-CA" dirty="0" smtClean="0">
                <a:solidFill>
                  <a:schemeClr val="tx1"/>
                </a:solidFill>
              </a:rPr>
              <a:t>The Body’s Attempt to Adjust to a Fluctuating External Environment</a:t>
            </a:r>
            <a:endParaRPr lang="en-CA" dirty="0">
              <a:solidFill>
                <a:schemeClr val="tx1"/>
              </a:solidFill>
            </a:endParaRPr>
          </a:p>
        </p:txBody>
      </p:sp>
      <p:pic>
        <p:nvPicPr>
          <p:cNvPr id="26626" name="Picture 2" descr="http://www.westboundboarder.com/wp-content/uploads/2009/09/indo-board.jpeg"/>
          <p:cNvPicPr>
            <a:picLocks noChangeAspect="1" noChangeArrowheads="1"/>
          </p:cNvPicPr>
          <p:nvPr/>
        </p:nvPicPr>
        <p:blipFill>
          <a:blip r:embed="rId3" cstate="print"/>
          <a:srcRect/>
          <a:stretch>
            <a:fillRect/>
          </a:stretch>
        </p:blipFill>
        <p:spPr bwMode="auto">
          <a:xfrm>
            <a:off x="6506268" y="4578962"/>
            <a:ext cx="2532263" cy="2279037"/>
          </a:xfrm>
          <a:prstGeom prst="rect">
            <a:avLst/>
          </a:prstGeom>
          <a:noFill/>
        </p:spPr>
      </p:pic>
      <p:pic>
        <p:nvPicPr>
          <p:cNvPr id="5" name="Picture 4" descr="video-icon.jpg">
            <a:hlinkClick r:id="rId4"/>
          </p:cNvPr>
          <p:cNvPicPr>
            <a:picLocks noChangeAspect="1"/>
          </p:cNvPicPr>
          <p:nvPr/>
        </p:nvPicPr>
        <p:blipFill>
          <a:blip r:embed="rId5" cstate="print"/>
          <a:stretch>
            <a:fillRect/>
          </a:stretch>
        </p:blipFill>
        <p:spPr>
          <a:xfrm>
            <a:off x="6349420" y="0"/>
            <a:ext cx="2794580" cy="2380983"/>
          </a:xfrm>
          <a:prstGeom prst="rect">
            <a:avLst/>
          </a:prstGeom>
        </p:spPr>
      </p:pic>
    </p:spTree>
    <p:extLst>
      <p:ext uri="{BB962C8B-B14F-4D97-AF65-F5344CB8AC3E}">
        <p14:creationId xmlns:p14="http://schemas.microsoft.com/office/powerpoint/2010/main" val="1611475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46702"/>
            <a:ext cx="8229600" cy="1066800"/>
          </a:xfrm>
        </p:spPr>
        <p:txBody>
          <a:bodyPr/>
          <a:lstStyle/>
          <a:p>
            <a:r>
              <a:rPr lang="en-CA" b="1" dirty="0" smtClean="0"/>
              <a:t>Homeostasis</a:t>
            </a:r>
            <a:endParaRPr lang="en-CA" b="1" dirty="0"/>
          </a:p>
        </p:txBody>
      </p:sp>
      <p:sp>
        <p:nvSpPr>
          <p:cNvPr id="3" name="Content Placeholder 2"/>
          <p:cNvSpPr>
            <a:spLocks noGrp="1"/>
          </p:cNvSpPr>
          <p:nvPr>
            <p:ph sz="quarter" idx="13"/>
          </p:nvPr>
        </p:nvSpPr>
        <p:spPr>
          <a:xfrm>
            <a:off x="214282" y="1621020"/>
            <a:ext cx="8786874" cy="4704332"/>
          </a:xfrm>
        </p:spPr>
        <p:txBody>
          <a:bodyPr>
            <a:normAutofit/>
          </a:bodyPr>
          <a:lstStyle/>
          <a:p>
            <a:r>
              <a:rPr lang="en-CA" b="1" u="sng" dirty="0" smtClean="0"/>
              <a:t>The process by which a constant internal environment is maintained despite changes in the external environment.</a:t>
            </a:r>
          </a:p>
          <a:p>
            <a:pPr>
              <a:buNone/>
            </a:pPr>
            <a:endParaRPr lang="en-CA" dirty="0" smtClean="0"/>
          </a:p>
          <a:p>
            <a:r>
              <a:rPr lang="en-CA" dirty="0" smtClean="0"/>
              <a:t>Ex/ Hot or Cold, Exercise, Blood Loss, etc.</a:t>
            </a:r>
          </a:p>
          <a:p>
            <a:pPr lvl="1"/>
            <a:r>
              <a:rPr lang="en-CA" dirty="0" smtClean="0">
                <a:solidFill>
                  <a:schemeClr val="tx1"/>
                </a:solidFill>
              </a:rPr>
              <a:t>What happens when you lose ¼ of your blood supply</a:t>
            </a:r>
          </a:p>
          <a:p>
            <a:endParaRPr lang="en-CA" dirty="0" smtClean="0"/>
          </a:p>
          <a:p>
            <a:r>
              <a:rPr lang="en-CA" dirty="0" smtClean="0"/>
              <a:t>Latin: </a:t>
            </a:r>
            <a:r>
              <a:rPr lang="en-CA" i="1" dirty="0" err="1" smtClean="0"/>
              <a:t>homoios</a:t>
            </a:r>
            <a:r>
              <a:rPr lang="en-CA" dirty="0" smtClean="0"/>
              <a:t> – similar/like </a:t>
            </a:r>
          </a:p>
          <a:p>
            <a:pPr>
              <a:buNone/>
            </a:pPr>
            <a:r>
              <a:rPr lang="en-CA" i="1" dirty="0" smtClean="0"/>
              <a:t>               stasis</a:t>
            </a:r>
            <a:r>
              <a:rPr lang="en-CA" dirty="0" smtClean="0"/>
              <a:t> – standing still</a:t>
            </a:r>
          </a:p>
          <a:p>
            <a:endParaRPr lang="en-CA" dirty="0"/>
          </a:p>
        </p:txBody>
      </p:sp>
    </p:spTree>
    <p:extLst>
      <p:ext uri="{BB962C8B-B14F-4D97-AF65-F5344CB8AC3E}">
        <p14:creationId xmlns:p14="http://schemas.microsoft.com/office/powerpoint/2010/main" val="27701046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313279"/>
            <a:ext cx="8229600" cy="1066800"/>
          </a:xfrm>
        </p:spPr>
        <p:txBody>
          <a:bodyPr/>
          <a:lstStyle/>
          <a:p>
            <a:r>
              <a:rPr lang="en-CA" b="1" dirty="0" smtClean="0"/>
              <a:t>Examples of Homeostasis</a:t>
            </a:r>
            <a:endParaRPr lang="en-CA" b="1" dirty="0"/>
          </a:p>
        </p:txBody>
      </p:sp>
      <p:sp>
        <p:nvSpPr>
          <p:cNvPr id="3" name="Content Placeholder 2"/>
          <p:cNvSpPr>
            <a:spLocks noGrp="1"/>
          </p:cNvSpPr>
          <p:nvPr>
            <p:ph sz="quarter" idx="13"/>
          </p:nvPr>
        </p:nvSpPr>
        <p:spPr>
          <a:xfrm>
            <a:off x="500034" y="1637731"/>
            <a:ext cx="8229600" cy="4687621"/>
          </a:xfrm>
        </p:spPr>
        <p:txBody>
          <a:bodyPr>
            <a:normAutofit lnSpcReduction="10000"/>
          </a:bodyPr>
          <a:lstStyle/>
          <a:p>
            <a:r>
              <a:rPr lang="en-CA" dirty="0" smtClean="0"/>
              <a:t>Blood Glucose is kept at 0.1%</a:t>
            </a:r>
          </a:p>
          <a:p>
            <a:endParaRPr lang="en-CA" dirty="0" smtClean="0"/>
          </a:p>
          <a:p>
            <a:r>
              <a:rPr lang="en-CA" dirty="0" smtClean="0"/>
              <a:t>Temperature is kept at 37°C</a:t>
            </a:r>
          </a:p>
          <a:p>
            <a:endParaRPr lang="en-CA" dirty="0" smtClean="0"/>
          </a:p>
          <a:p>
            <a:r>
              <a:rPr lang="en-CA" dirty="0" smtClean="0"/>
              <a:t>Systolic Blood Pressure is kept at 120mmHg</a:t>
            </a:r>
          </a:p>
          <a:p>
            <a:endParaRPr lang="en-CA" dirty="0" smtClean="0"/>
          </a:p>
          <a:p>
            <a:r>
              <a:rPr lang="en-CA" dirty="0" smtClean="0"/>
              <a:t>Blood pH is kept at 7.35</a:t>
            </a:r>
          </a:p>
          <a:p>
            <a:endParaRPr lang="en-CA" dirty="0" smtClean="0"/>
          </a:p>
          <a:p>
            <a:pPr>
              <a:buNone/>
            </a:pPr>
            <a:r>
              <a:rPr lang="en-CA" dirty="0" smtClean="0"/>
              <a:t>	These numbers do deviate slightly but too much and you cannot survive</a:t>
            </a:r>
            <a:endParaRPr lang="en-CA" dirty="0"/>
          </a:p>
        </p:txBody>
      </p:sp>
    </p:spTree>
    <p:extLst>
      <p:ext uri="{BB962C8B-B14F-4D97-AF65-F5344CB8AC3E}">
        <p14:creationId xmlns:p14="http://schemas.microsoft.com/office/powerpoint/2010/main" val="3984280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20807"/>
            <a:ext cx="8229600" cy="1066800"/>
          </a:xfrm>
        </p:spPr>
        <p:txBody>
          <a:bodyPr/>
          <a:lstStyle/>
          <a:p>
            <a:r>
              <a:rPr lang="en-CA" b="1" dirty="0" smtClean="0"/>
              <a:t>Homeostasis</a:t>
            </a:r>
            <a:endParaRPr lang="en-CA" b="1" dirty="0"/>
          </a:p>
        </p:txBody>
      </p:sp>
      <p:sp>
        <p:nvSpPr>
          <p:cNvPr id="3" name="Content Placeholder 2"/>
          <p:cNvSpPr>
            <a:spLocks noGrp="1"/>
          </p:cNvSpPr>
          <p:nvPr>
            <p:ph sz="quarter" idx="13"/>
          </p:nvPr>
        </p:nvSpPr>
        <p:spPr>
          <a:xfrm>
            <a:off x="284053" y="1387607"/>
            <a:ext cx="8445581" cy="5079761"/>
          </a:xfrm>
        </p:spPr>
        <p:txBody>
          <a:bodyPr/>
          <a:lstStyle/>
          <a:p>
            <a:r>
              <a:rPr lang="en-CA" dirty="0" smtClean="0"/>
              <a:t>The body maintains a constant balance (steady state) through a series of monitored adjustments.</a:t>
            </a:r>
          </a:p>
          <a:p>
            <a:endParaRPr lang="en-CA" dirty="0" smtClean="0"/>
          </a:p>
          <a:p>
            <a:r>
              <a:rPr lang="en-CA" b="1" u="sng" dirty="0" smtClean="0"/>
              <a:t>All homeostatic control systems have 3 parts:</a:t>
            </a:r>
          </a:p>
          <a:p>
            <a:pPr lvl="1"/>
            <a:r>
              <a:rPr lang="en-CA" b="1" u="sng" dirty="0" smtClean="0">
                <a:solidFill>
                  <a:schemeClr val="tx1"/>
                </a:solidFill>
              </a:rPr>
              <a:t>Sensor</a:t>
            </a:r>
          </a:p>
          <a:p>
            <a:pPr lvl="1"/>
            <a:r>
              <a:rPr lang="en-CA" b="1" u="sng" dirty="0" smtClean="0">
                <a:solidFill>
                  <a:schemeClr val="tx1"/>
                </a:solidFill>
              </a:rPr>
              <a:t>Integrator</a:t>
            </a:r>
          </a:p>
          <a:p>
            <a:pPr lvl="1"/>
            <a:r>
              <a:rPr lang="en-CA" b="1" u="sng" dirty="0" err="1" smtClean="0">
                <a:solidFill>
                  <a:schemeClr val="tx1"/>
                </a:solidFill>
              </a:rPr>
              <a:t>Effector</a:t>
            </a:r>
            <a:endParaRPr lang="en-CA" b="1" u="sng" dirty="0">
              <a:solidFill>
                <a:schemeClr val="tx1"/>
              </a:solidFill>
            </a:endParaRPr>
          </a:p>
        </p:txBody>
      </p:sp>
    </p:spTree>
    <p:extLst>
      <p:ext uri="{BB962C8B-B14F-4D97-AF65-F5344CB8AC3E}">
        <p14:creationId xmlns:p14="http://schemas.microsoft.com/office/powerpoint/2010/main" val="128123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46702"/>
            <a:ext cx="8229600" cy="1066800"/>
          </a:xfrm>
        </p:spPr>
        <p:txBody>
          <a:bodyPr>
            <a:normAutofit/>
          </a:bodyPr>
          <a:lstStyle/>
          <a:p>
            <a:r>
              <a:rPr lang="en-CA" b="1" dirty="0" smtClean="0"/>
              <a:t>Homeostatic Control System</a:t>
            </a:r>
            <a:endParaRPr lang="en-CA" b="1" dirty="0"/>
          </a:p>
        </p:txBody>
      </p:sp>
      <p:sp>
        <p:nvSpPr>
          <p:cNvPr id="3" name="Content Placeholder 2"/>
          <p:cNvSpPr>
            <a:spLocks noGrp="1"/>
          </p:cNvSpPr>
          <p:nvPr>
            <p:ph sz="quarter" idx="13"/>
          </p:nvPr>
        </p:nvSpPr>
        <p:spPr>
          <a:xfrm>
            <a:off x="428596" y="1537461"/>
            <a:ext cx="8229600" cy="4963329"/>
          </a:xfrm>
        </p:spPr>
        <p:txBody>
          <a:bodyPr>
            <a:normAutofit/>
          </a:bodyPr>
          <a:lstStyle/>
          <a:p>
            <a:r>
              <a:rPr lang="en-CA" dirty="0" smtClean="0"/>
              <a:t>The Sensor: </a:t>
            </a:r>
            <a:r>
              <a:rPr lang="en-CA" b="1" u="sng" dirty="0" smtClean="0"/>
              <a:t>Special sensors determine the internal conditions</a:t>
            </a:r>
          </a:p>
          <a:p>
            <a:endParaRPr lang="en-CA" dirty="0" smtClean="0"/>
          </a:p>
          <a:p>
            <a:r>
              <a:rPr lang="en-CA" dirty="0" smtClean="0"/>
              <a:t>The Integrator: Takes the message sent by the sensor and compares the information to what it should be (set point).  If necessary, it notifies the effector</a:t>
            </a:r>
          </a:p>
          <a:p>
            <a:endParaRPr lang="en-CA" dirty="0" smtClean="0"/>
          </a:p>
          <a:p>
            <a:r>
              <a:rPr lang="en-CA" b="1" u="sng" dirty="0" smtClean="0"/>
              <a:t>The Effector: The Effector works to bring the system back to the set point.</a:t>
            </a:r>
          </a:p>
          <a:p>
            <a:endParaRPr lang="en-CA" dirty="0"/>
          </a:p>
        </p:txBody>
      </p:sp>
    </p:spTree>
    <p:extLst>
      <p:ext uri="{BB962C8B-B14F-4D97-AF65-F5344CB8AC3E}">
        <p14:creationId xmlns:p14="http://schemas.microsoft.com/office/powerpoint/2010/main" val="1624569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892FADA9-420D-4323-A7A4-C106016652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Droplet</Template>
  <TotalTime>70</TotalTime>
  <Words>1367</Words>
  <Application>Microsoft Macintosh PowerPoint</Application>
  <PresentationFormat>On-screen Show (4:3)</PresentationFormat>
  <Paragraphs>223</Paragraphs>
  <Slides>36</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Calibri</vt:lpstr>
      <vt:lpstr>Courier New</vt:lpstr>
      <vt:lpstr>Georgia</vt:lpstr>
      <vt:lpstr>Tw Cen MT</vt:lpstr>
      <vt:lpstr>Wingdings</vt:lpstr>
      <vt:lpstr>Arial</vt:lpstr>
      <vt:lpstr>Droplet</vt:lpstr>
      <vt:lpstr>Homeostasis</vt:lpstr>
      <vt:lpstr>PowerPoint Presentation</vt:lpstr>
      <vt:lpstr>Warm-up</vt:lpstr>
      <vt:lpstr>FEEDBACK</vt:lpstr>
      <vt:lpstr>Homeostasis</vt:lpstr>
      <vt:lpstr>Homeostasis</vt:lpstr>
      <vt:lpstr>Examples of Homeostasis</vt:lpstr>
      <vt:lpstr>Homeostasis</vt:lpstr>
      <vt:lpstr>Homeostatic Control System</vt:lpstr>
      <vt:lpstr>PowerPoint Presentation</vt:lpstr>
      <vt:lpstr>PowerPoint Presentation</vt:lpstr>
      <vt:lpstr>Negative Feedback</vt:lpstr>
      <vt:lpstr>CREATE NEGATIVE FEEDBACK FLOWCHARTS</vt:lpstr>
      <vt:lpstr>Cyclical flowchart</vt:lpstr>
      <vt:lpstr>Exit ticket</vt:lpstr>
      <vt:lpstr>PowerPoint Presentation</vt:lpstr>
      <vt:lpstr>Positive Feedback</vt:lpstr>
      <vt:lpstr>PowerPoint Presentation</vt:lpstr>
      <vt:lpstr>Examples</vt:lpstr>
      <vt:lpstr>PowerPoint Presentation</vt:lpstr>
      <vt:lpstr>PowerPoint Presentation</vt:lpstr>
      <vt:lpstr>PowerPoint Presentation</vt:lpstr>
      <vt:lpstr>Negative Feedback</vt:lpstr>
      <vt:lpstr>Thermoregulation</vt:lpstr>
      <vt:lpstr>PowerPoint Presentation</vt:lpstr>
      <vt:lpstr>Too Hot??</vt:lpstr>
      <vt:lpstr>Too Cold??</vt:lpstr>
      <vt:lpstr>PowerPoint Presentation</vt:lpstr>
      <vt:lpstr>PowerPoint Presentation</vt:lpstr>
      <vt:lpstr>PowerPoint Presentation</vt:lpstr>
      <vt:lpstr>Excreting Wastes</vt:lpstr>
      <vt:lpstr>Ammonia – The Kidney</vt:lpstr>
      <vt:lpstr>PowerPoint Presentation</vt:lpstr>
      <vt:lpstr>Solution – Higher Order Organisms</vt:lpstr>
      <vt:lpstr>Carbon Dioxide – The Lungs</vt:lpstr>
      <vt:lpstr>Lactic Acid – The Liver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Homeostasis</dc:title>
  <dc:creator>Devon Ferguson</dc:creator>
  <cp:lastModifiedBy>Meryl Probst</cp:lastModifiedBy>
  <cp:revision>10</cp:revision>
  <dcterms:created xsi:type="dcterms:W3CDTF">2015-02-20T14:48:57Z</dcterms:created>
  <dcterms:modified xsi:type="dcterms:W3CDTF">2015-11-13T15:42:56Z</dcterms:modified>
</cp:coreProperties>
</file>